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9"/>
  </p:notesMasterIdLst>
  <p:sldIdLst>
    <p:sldId id="256" r:id="rId7"/>
    <p:sldId id="257" r:id="rId8"/>
    <p:sldId id="289" r:id="rId9"/>
    <p:sldId id="288" r:id="rId10"/>
    <p:sldId id="290" r:id="rId11"/>
    <p:sldId id="267" r:id="rId12"/>
    <p:sldId id="300" r:id="rId13"/>
    <p:sldId id="291" r:id="rId14"/>
    <p:sldId id="260" r:id="rId15"/>
    <p:sldId id="259" r:id="rId16"/>
    <p:sldId id="316" r:id="rId17"/>
    <p:sldId id="317" r:id="rId18"/>
    <p:sldId id="292" r:id="rId19"/>
    <p:sldId id="269" r:id="rId20"/>
    <p:sldId id="286" r:id="rId21"/>
    <p:sldId id="287" r:id="rId22"/>
    <p:sldId id="298" r:id="rId23"/>
    <p:sldId id="297" r:id="rId24"/>
    <p:sldId id="299" r:id="rId25"/>
    <p:sldId id="270" r:id="rId26"/>
    <p:sldId id="301" r:id="rId27"/>
    <p:sldId id="302" r:id="rId28"/>
    <p:sldId id="304" r:id="rId29"/>
    <p:sldId id="309" r:id="rId30"/>
    <p:sldId id="305" r:id="rId31"/>
    <p:sldId id="310" r:id="rId32"/>
    <p:sldId id="306" r:id="rId33"/>
    <p:sldId id="311" r:id="rId34"/>
    <p:sldId id="312" r:id="rId35"/>
    <p:sldId id="313" r:id="rId36"/>
    <p:sldId id="307" r:id="rId37"/>
    <p:sldId id="308" r:id="rId38"/>
  </p:sldIdLst>
  <p:sldSz cx="10153650" cy="7597775"/>
  <p:notesSz cx="6797675" cy="9926638"/>
  <p:defaultTextStyle>
    <a:defPPr>
      <a:defRPr lang="pl-PL"/>
    </a:defPPr>
    <a:lvl1pPr marL="0" algn="l" defTabSz="10000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037" algn="l" defTabSz="10000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075" algn="l" defTabSz="10000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0113" algn="l" defTabSz="10000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0149" algn="l" defTabSz="10000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0188" algn="l" defTabSz="10000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0222" algn="l" defTabSz="10000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0261" algn="l" defTabSz="10000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0297" algn="l" defTabSz="10000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718" autoAdjust="0"/>
  </p:normalViewPr>
  <p:slideViewPr>
    <p:cSldViewPr>
      <p:cViewPr>
        <p:scale>
          <a:sx n="60" d="100"/>
          <a:sy n="60" d="100"/>
        </p:scale>
        <p:origin x="-1236" y="-828"/>
      </p:cViewPr>
      <p:guideLst>
        <p:guide orient="horz" pos="2394"/>
        <p:guide pos="31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EF632-13F4-49C8-A741-089EFAF0E71B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720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710E8-0387-41F8-B1A6-D32C157BCC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20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4" algn="l" defTabSz="913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6" algn="l" defTabSz="913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4" algn="l" defTabSz="913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4" algn="l" defTabSz="913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2" algn="l" defTabSz="913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3" algn="l" defTabSz="913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1" algn="l" defTabSz="913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‚OKRESY KRYTYCZNE’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10E8-0387-41F8-B1A6-D32C157BCCC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89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10E8-0387-41F8-B1A6-D32C157BCCC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91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44538"/>
            <a:ext cx="49720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4D852F5-6E0A-4112-9641-56ADF39DE947}" type="slidenum">
              <a:rPr lang="pl-PL" smtClean="0"/>
              <a:pPr eaLnBrk="1" hangingPunct="1"/>
              <a:t>15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44538"/>
            <a:ext cx="49720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DDD373E-EDC9-4BC7-9107-D683A4A0105F}" type="slidenum">
              <a:rPr lang="pl-PL" smtClean="0"/>
              <a:pPr eaLnBrk="1" hangingPunct="1"/>
              <a:t>16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10E8-0387-41F8-B1A6-D32C157BCCC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664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10E8-0387-41F8-B1A6-D32C157BCCC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6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1529" y="2360243"/>
            <a:ext cx="8630603" cy="16285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053" y="4305413"/>
            <a:ext cx="7107555" cy="19416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0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76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77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61398" y="304273"/>
            <a:ext cx="2284572" cy="648273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7690" y="304273"/>
            <a:ext cx="6684487" cy="648273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14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1529" y="2360243"/>
            <a:ext cx="8630603" cy="16285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053" y="4305413"/>
            <a:ext cx="7107555" cy="19416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0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3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0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068" y="4882281"/>
            <a:ext cx="8630603" cy="150900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2068" y="3220269"/>
            <a:ext cx="8630603" cy="166201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0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0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0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0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00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00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4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7683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61442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7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3" y="1700708"/>
            <a:ext cx="4486292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83" y="2409484"/>
            <a:ext cx="4486292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57919" y="1700708"/>
            <a:ext cx="4488055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57919" y="2409484"/>
            <a:ext cx="4488055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6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47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58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92" y="302505"/>
            <a:ext cx="3340481" cy="12874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9802" y="302507"/>
            <a:ext cx="5676174" cy="648449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7692" y="1589909"/>
            <a:ext cx="3340481" cy="5197089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3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3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0186" y="5318445"/>
            <a:ext cx="6092190" cy="62787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90186" y="678876"/>
            <a:ext cx="6092190" cy="4558665"/>
          </a:xfrm>
        </p:spPr>
        <p:txBody>
          <a:bodyPr/>
          <a:lstStyle>
            <a:lvl1pPr marL="0" indent="0">
              <a:buNone/>
              <a:defRPr sz="3500"/>
            </a:lvl1pPr>
            <a:lvl2pPr marL="500037" indent="0">
              <a:buNone/>
              <a:defRPr sz="3100"/>
            </a:lvl2pPr>
            <a:lvl3pPr marL="1000075" indent="0">
              <a:buNone/>
              <a:defRPr sz="2600"/>
            </a:lvl3pPr>
            <a:lvl4pPr marL="1500113" indent="0">
              <a:buNone/>
              <a:defRPr sz="2200"/>
            </a:lvl4pPr>
            <a:lvl5pPr marL="2000149" indent="0">
              <a:buNone/>
              <a:defRPr sz="2200"/>
            </a:lvl5pPr>
            <a:lvl6pPr marL="2500188" indent="0">
              <a:buNone/>
              <a:defRPr sz="2200"/>
            </a:lvl6pPr>
            <a:lvl7pPr marL="3000222" indent="0">
              <a:buNone/>
              <a:defRPr sz="2200"/>
            </a:lvl7pPr>
            <a:lvl8pPr marL="3500261" indent="0">
              <a:buNone/>
              <a:defRPr sz="2200"/>
            </a:lvl8pPr>
            <a:lvl9pPr marL="40002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90186" y="5946319"/>
            <a:ext cx="6092190" cy="891683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8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8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61398" y="304273"/>
            <a:ext cx="2284572" cy="648273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7690" y="304273"/>
            <a:ext cx="6684487" cy="648273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2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1529" y="2360243"/>
            <a:ext cx="8630603" cy="16285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053" y="4305413"/>
            <a:ext cx="7107555" cy="19416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0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86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79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068" y="4882281"/>
            <a:ext cx="8630603" cy="150900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2068" y="3220269"/>
            <a:ext cx="8630603" cy="166201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0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0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0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0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00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00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22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7683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61442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51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3" y="1700708"/>
            <a:ext cx="4486292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83" y="2409484"/>
            <a:ext cx="4486292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57919" y="1700708"/>
            <a:ext cx="4488055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57919" y="2409484"/>
            <a:ext cx="4488055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30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94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068" y="4882281"/>
            <a:ext cx="8630603" cy="150900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2068" y="3220269"/>
            <a:ext cx="8630603" cy="166201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0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0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0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0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00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00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870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92" y="302505"/>
            <a:ext cx="3340481" cy="12874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9802" y="302507"/>
            <a:ext cx="5676174" cy="648449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7692" y="1589909"/>
            <a:ext cx="3340481" cy="5197089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89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0186" y="5318445"/>
            <a:ext cx="6092190" cy="62787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90186" y="678876"/>
            <a:ext cx="6092190" cy="4558665"/>
          </a:xfrm>
        </p:spPr>
        <p:txBody>
          <a:bodyPr/>
          <a:lstStyle>
            <a:lvl1pPr marL="0" indent="0">
              <a:buNone/>
              <a:defRPr sz="3500"/>
            </a:lvl1pPr>
            <a:lvl2pPr marL="500037" indent="0">
              <a:buNone/>
              <a:defRPr sz="3100"/>
            </a:lvl2pPr>
            <a:lvl3pPr marL="1000075" indent="0">
              <a:buNone/>
              <a:defRPr sz="2600"/>
            </a:lvl3pPr>
            <a:lvl4pPr marL="1500113" indent="0">
              <a:buNone/>
              <a:defRPr sz="2200"/>
            </a:lvl4pPr>
            <a:lvl5pPr marL="2000149" indent="0">
              <a:buNone/>
              <a:defRPr sz="2200"/>
            </a:lvl5pPr>
            <a:lvl6pPr marL="2500188" indent="0">
              <a:buNone/>
              <a:defRPr sz="2200"/>
            </a:lvl6pPr>
            <a:lvl7pPr marL="3000222" indent="0">
              <a:buNone/>
              <a:defRPr sz="2200"/>
            </a:lvl7pPr>
            <a:lvl8pPr marL="3500261" indent="0">
              <a:buNone/>
              <a:defRPr sz="2200"/>
            </a:lvl8pPr>
            <a:lvl9pPr marL="40002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90186" y="5946319"/>
            <a:ext cx="6092190" cy="891683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17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87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61398" y="304273"/>
            <a:ext cx="2284572" cy="648273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7690" y="304273"/>
            <a:ext cx="6684487" cy="648273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83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1529" y="2360243"/>
            <a:ext cx="8630603" cy="16285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053" y="4305413"/>
            <a:ext cx="7107555" cy="19416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0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20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54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068" y="4882281"/>
            <a:ext cx="8630603" cy="150900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2068" y="3220269"/>
            <a:ext cx="8630603" cy="166201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0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0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0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0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00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00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57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7683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61442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8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3" y="1700708"/>
            <a:ext cx="4486292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83" y="2409484"/>
            <a:ext cx="4486292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57919" y="1700708"/>
            <a:ext cx="4488055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57919" y="2409484"/>
            <a:ext cx="4488055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47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7683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61442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817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70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92" y="302505"/>
            <a:ext cx="3340481" cy="12874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9802" y="302507"/>
            <a:ext cx="5676174" cy="648449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7692" y="1589909"/>
            <a:ext cx="3340481" cy="5197089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19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0186" y="5318445"/>
            <a:ext cx="6092190" cy="62787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90186" y="678876"/>
            <a:ext cx="6092190" cy="4558665"/>
          </a:xfrm>
        </p:spPr>
        <p:txBody>
          <a:bodyPr/>
          <a:lstStyle>
            <a:lvl1pPr marL="0" indent="0">
              <a:buNone/>
              <a:defRPr sz="3500"/>
            </a:lvl1pPr>
            <a:lvl2pPr marL="500037" indent="0">
              <a:buNone/>
              <a:defRPr sz="3100"/>
            </a:lvl2pPr>
            <a:lvl3pPr marL="1000075" indent="0">
              <a:buNone/>
              <a:defRPr sz="2600"/>
            </a:lvl3pPr>
            <a:lvl4pPr marL="1500113" indent="0">
              <a:buNone/>
              <a:defRPr sz="2200"/>
            </a:lvl4pPr>
            <a:lvl5pPr marL="2000149" indent="0">
              <a:buNone/>
              <a:defRPr sz="2200"/>
            </a:lvl5pPr>
            <a:lvl6pPr marL="2500188" indent="0">
              <a:buNone/>
              <a:defRPr sz="2200"/>
            </a:lvl6pPr>
            <a:lvl7pPr marL="3000222" indent="0">
              <a:buNone/>
              <a:defRPr sz="2200"/>
            </a:lvl7pPr>
            <a:lvl8pPr marL="3500261" indent="0">
              <a:buNone/>
              <a:defRPr sz="2200"/>
            </a:lvl8pPr>
            <a:lvl9pPr marL="40002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90186" y="5946319"/>
            <a:ext cx="6092190" cy="891683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09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83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61398" y="304273"/>
            <a:ext cx="2284572" cy="648273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7690" y="304273"/>
            <a:ext cx="6684487" cy="648273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66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1529" y="2360243"/>
            <a:ext cx="8630603" cy="16285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053" y="4305413"/>
            <a:ext cx="7107555" cy="19416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0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70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68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068" y="4882281"/>
            <a:ext cx="8630603" cy="150900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2068" y="3220269"/>
            <a:ext cx="8630603" cy="166201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0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0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0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0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00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00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56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7683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61442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692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3" y="1700708"/>
            <a:ext cx="4486292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83" y="2409484"/>
            <a:ext cx="4486292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57919" y="1700708"/>
            <a:ext cx="4488055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57919" y="2409484"/>
            <a:ext cx="4488055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3" y="1700708"/>
            <a:ext cx="4486292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83" y="2409484"/>
            <a:ext cx="4486292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57919" y="1700708"/>
            <a:ext cx="4488055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57919" y="2409484"/>
            <a:ext cx="4488055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40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09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1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92" y="302505"/>
            <a:ext cx="3340481" cy="12874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9802" y="302507"/>
            <a:ext cx="5676174" cy="648449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7692" y="1589909"/>
            <a:ext cx="3340481" cy="5197089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494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0186" y="5318445"/>
            <a:ext cx="6092190" cy="62787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90186" y="678876"/>
            <a:ext cx="6092190" cy="4558665"/>
          </a:xfrm>
        </p:spPr>
        <p:txBody>
          <a:bodyPr/>
          <a:lstStyle>
            <a:lvl1pPr marL="0" indent="0">
              <a:buNone/>
              <a:defRPr sz="3500"/>
            </a:lvl1pPr>
            <a:lvl2pPr marL="500037" indent="0">
              <a:buNone/>
              <a:defRPr sz="3100"/>
            </a:lvl2pPr>
            <a:lvl3pPr marL="1000075" indent="0">
              <a:buNone/>
              <a:defRPr sz="2600"/>
            </a:lvl3pPr>
            <a:lvl4pPr marL="1500113" indent="0">
              <a:buNone/>
              <a:defRPr sz="2200"/>
            </a:lvl4pPr>
            <a:lvl5pPr marL="2000149" indent="0">
              <a:buNone/>
              <a:defRPr sz="2200"/>
            </a:lvl5pPr>
            <a:lvl6pPr marL="2500188" indent="0">
              <a:buNone/>
              <a:defRPr sz="2200"/>
            </a:lvl6pPr>
            <a:lvl7pPr marL="3000222" indent="0">
              <a:buNone/>
              <a:defRPr sz="2200"/>
            </a:lvl7pPr>
            <a:lvl8pPr marL="3500261" indent="0">
              <a:buNone/>
              <a:defRPr sz="2200"/>
            </a:lvl8pPr>
            <a:lvl9pPr marL="40002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90186" y="5946319"/>
            <a:ext cx="6092190" cy="891683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7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78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61398" y="304273"/>
            <a:ext cx="2284572" cy="648273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7690" y="304273"/>
            <a:ext cx="6684487" cy="648273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5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1529" y="2360243"/>
            <a:ext cx="8630603" cy="16285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053" y="4305413"/>
            <a:ext cx="7107555" cy="19416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0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0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86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068" y="4882281"/>
            <a:ext cx="8630603" cy="150900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2068" y="3220269"/>
            <a:ext cx="8630603" cy="166201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0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0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0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0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0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00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00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17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7683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61442" y="1772821"/>
            <a:ext cx="4484529" cy="501418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4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018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3" y="1700708"/>
            <a:ext cx="4486292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83" y="2409484"/>
            <a:ext cx="4486292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57919" y="1700708"/>
            <a:ext cx="4488055" cy="7087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037" indent="0">
              <a:buNone/>
              <a:defRPr sz="2200" b="1"/>
            </a:lvl2pPr>
            <a:lvl3pPr marL="1000075" indent="0">
              <a:buNone/>
              <a:defRPr sz="2000" b="1"/>
            </a:lvl3pPr>
            <a:lvl4pPr marL="1500113" indent="0">
              <a:buNone/>
              <a:defRPr sz="1800" b="1"/>
            </a:lvl4pPr>
            <a:lvl5pPr marL="2000149" indent="0">
              <a:buNone/>
              <a:defRPr sz="1800" b="1"/>
            </a:lvl5pPr>
            <a:lvl6pPr marL="2500188" indent="0">
              <a:buNone/>
              <a:defRPr sz="1800" b="1"/>
            </a:lvl6pPr>
            <a:lvl7pPr marL="3000222" indent="0">
              <a:buNone/>
              <a:defRPr sz="1800" b="1"/>
            </a:lvl7pPr>
            <a:lvl8pPr marL="3500261" indent="0">
              <a:buNone/>
              <a:defRPr sz="1800" b="1"/>
            </a:lvl8pPr>
            <a:lvl9pPr marL="40002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57919" y="2409484"/>
            <a:ext cx="4488055" cy="43775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56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57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99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92" y="302505"/>
            <a:ext cx="3340481" cy="12874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9802" y="302507"/>
            <a:ext cx="5676174" cy="648449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7692" y="1589909"/>
            <a:ext cx="3340481" cy="5197089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26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0186" y="5318445"/>
            <a:ext cx="6092190" cy="62787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90186" y="678876"/>
            <a:ext cx="6092190" cy="4558665"/>
          </a:xfrm>
        </p:spPr>
        <p:txBody>
          <a:bodyPr/>
          <a:lstStyle>
            <a:lvl1pPr marL="0" indent="0">
              <a:buNone/>
              <a:defRPr sz="3500"/>
            </a:lvl1pPr>
            <a:lvl2pPr marL="500037" indent="0">
              <a:buNone/>
              <a:defRPr sz="3100"/>
            </a:lvl2pPr>
            <a:lvl3pPr marL="1000075" indent="0">
              <a:buNone/>
              <a:defRPr sz="2600"/>
            </a:lvl3pPr>
            <a:lvl4pPr marL="1500113" indent="0">
              <a:buNone/>
              <a:defRPr sz="2200"/>
            </a:lvl4pPr>
            <a:lvl5pPr marL="2000149" indent="0">
              <a:buNone/>
              <a:defRPr sz="2200"/>
            </a:lvl5pPr>
            <a:lvl6pPr marL="2500188" indent="0">
              <a:buNone/>
              <a:defRPr sz="2200"/>
            </a:lvl6pPr>
            <a:lvl7pPr marL="3000222" indent="0">
              <a:buNone/>
              <a:defRPr sz="2200"/>
            </a:lvl7pPr>
            <a:lvl8pPr marL="3500261" indent="0">
              <a:buNone/>
              <a:defRPr sz="2200"/>
            </a:lvl8pPr>
            <a:lvl9pPr marL="40002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90186" y="5946319"/>
            <a:ext cx="6092190" cy="891683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19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29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61398" y="304273"/>
            <a:ext cx="2284572" cy="648273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7690" y="304273"/>
            <a:ext cx="6684487" cy="648273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1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3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92" y="302505"/>
            <a:ext cx="3340481" cy="12874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9802" y="302507"/>
            <a:ext cx="5676174" cy="648449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7692" y="1589909"/>
            <a:ext cx="3340481" cy="5197089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31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0186" y="5318445"/>
            <a:ext cx="6092190" cy="62787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90186" y="678876"/>
            <a:ext cx="6092190" cy="4558665"/>
          </a:xfrm>
        </p:spPr>
        <p:txBody>
          <a:bodyPr/>
          <a:lstStyle>
            <a:lvl1pPr marL="0" indent="0">
              <a:buNone/>
              <a:defRPr sz="3500"/>
            </a:lvl1pPr>
            <a:lvl2pPr marL="500037" indent="0">
              <a:buNone/>
              <a:defRPr sz="3100"/>
            </a:lvl2pPr>
            <a:lvl3pPr marL="1000075" indent="0">
              <a:buNone/>
              <a:defRPr sz="2600"/>
            </a:lvl3pPr>
            <a:lvl4pPr marL="1500113" indent="0">
              <a:buNone/>
              <a:defRPr sz="2200"/>
            </a:lvl4pPr>
            <a:lvl5pPr marL="2000149" indent="0">
              <a:buNone/>
              <a:defRPr sz="2200"/>
            </a:lvl5pPr>
            <a:lvl6pPr marL="2500188" indent="0">
              <a:buNone/>
              <a:defRPr sz="2200"/>
            </a:lvl6pPr>
            <a:lvl7pPr marL="3000222" indent="0">
              <a:buNone/>
              <a:defRPr sz="2200"/>
            </a:lvl7pPr>
            <a:lvl8pPr marL="3500261" indent="0">
              <a:buNone/>
              <a:defRPr sz="2200"/>
            </a:lvl8pPr>
            <a:lvl9pPr marL="40002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90186" y="5946319"/>
            <a:ext cx="6092190" cy="891683"/>
          </a:xfrm>
        </p:spPr>
        <p:txBody>
          <a:bodyPr/>
          <a:lstStyle>
            <a:lvl1pPr marL="0" indent="0">
              <a:buNone/>
              <a:defRPr sz="1600"/>
            </a:lvl1pPr>
            <a:lvl2pPr marL="500037" indent="0">
              <a:buNone/>
              <a:defRPr sz="1300"/>
            </a:lvl2pPr>
            <a:lvl3pPr marL="1000075" indent="0">
              <a:buNone/>
              <a:defRPr sz="1100"/>
            </a:lvl3pPr>
            <a:lvl4pPr marL="1500113" indent="0">
              <a:buNone/>
              <a:defRPr sz="1000"/>
            </a:lvl4pPr>
            <a:lvl5pPr marL="2000149" indent="0">
              <a:buNone/>
              <a:defRPr sz="1000"/>
            </a:lvl5pPr>
            <a:lvl6pPr marL="2500188" indent="0">
              <a:buNone/>
              <a:defRPr sz="1000"/>
            </a:lvl6pPr>
            <a:lvl7pPr marL="3000222" indent="0">
              <a:buNone/>
              <a:defRPr sz="1000"/>
            </a:lvl7pPr>
            <a:lvl8pPr marL="3500261" indent="0">
              <a:buNone/>
              <a:defRPr sz="1000"/>
            </a:lvl8pPr>
            <a:lvl9pPr marL="4000297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18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07688" y="304264"/>
            <a:ext cx="9138285" cy="1266296"/>
          </a:xfrm>
          <a:prstGeom prst="rect">
            <a:avLst/>
          </a:prstGeom>
        </p:spPr>
        <p:txBody>
          <a:bodyPr vert="horz" lIns="100008" tIns="50004" rIns="100008" bIns="50004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8" y="1772821"/>
            <a:ext cx="9138285" cy="5014181"/>
          </a:xfrm>
          <a:prstGeom prst="rect">
            <a:avLst/>
          </a:prstGeom>
        </p:spPr>
        <p:txBody>
          <a:bodyPr vert="horz" lIns="100008" tIns="50004" rIns="100008" bIns="5000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076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D4D3-2D33-4A47-82FA-85999FBD9C95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469169" y="7042020"/>
            <a:ext cx="3215323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2767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2749-6FA6-4FA7-9973-C1BDFB74A2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30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00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028" indent="-375028" algn="l" defTabSz="10000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62" indent="-312523" algn="l" defTabSz="10000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09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132" indent="-250017" algn="l" defTabSz="100007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168" indent="-250017" algn="l" defTabSz="100007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0204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024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280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0316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03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075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13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149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188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0222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0261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029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07688" y="304264"/>
            <a:ext cx="9138285" cy="1266296"/>
          </a:xfrm>
          <a:prstGeom prst="rect">
            <a:avLst/>
          </a:prstGeom>
        </p:spPr>
        <p:txBody>
          <a:bodyPr vert="horz" lIns="100008" tIns="50004" rIns="100008" bIns="50004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8" y="1772821"/>
            <a:ext cx="9138285" cy="5014181"/>
          </a:xfrm>
          <a:prstGeom prst="rect">
            <a:avLst/>
          </a:prstGeom>
        </p:spPr>
        <p:txBody>
          <a:bodyPr vert="horz" lIns="100008" tIns="50004" rIns="100008" bIns="5000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076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469169" y="7042020"/>
            <a:ext cx="3215323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2767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3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00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028" indent="-375028" algn="l" defTabSz="10000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62" indent="-312523" algn="l" defTabSz="10000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09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132" indent="-250017" algn="l" defTabSz="100007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168" indent="-250017" algn="l" defTabSz="100007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0204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024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280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0316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03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075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13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149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188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0222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0261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029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07688" y="304264"/>
            <a:ext cx="9138285" cy="1266296"/>
          </a:xfrm>
          <a:prstGeom prst="rect">
            <a:avLst/>
          </a:prstGeom>
        </p:spPr>
        <p:txBody>
          <a:bodyPr vert="horz" lIns="100008" tIns="50004" rIns="100008" bIns="50004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8" y="1772821"/>
            <a:ext cx="9138285" cy="5014181"/>
          </a:xfrm>
          <a:prstGeom prst="rect">
            <a:avLst/>
          </a:prstGeom>
        </p:spPr>
        <p:txBody>
          <a:bodyPr vert="horz" lIns="100008" tIns="50004" rIns="100008" bIns="5000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076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469169" y="7042020"/>
            <a:ext cx="3215323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2767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6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000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028" indent="-375028" algn="l" defTabSz="10000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62" indent="-312523" algn="l" defTabSz="10000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09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132" indent="-250017" algn="l" defTabSz="100007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168" indent="-250017" algn="l" defTabSz="100007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0204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024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280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0316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03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075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13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149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188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0222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0261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029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07688" y="304264"/>
            <a:ext cx="9138285" cy="1266296"/>
          </a:xfrm>
          <a:prstGeom prst="rect">
            <a:avLst/>
          </a:prstGeom>
        </p:spPr>
        <p:txBody>
          <a:bodyPr vert="horz" lIns="100008" tIns="50004" rIns="100008" bIns="50004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8" y="1772821"/>
            <a:ext cx="9138285" cy="5014181"/>
          </a:xfrm>
          <a:prstGeom prst="rect">
            <a:avLst/>
          </a:prstGeom>
        </p:spPr>
        <p:txBody>
          <a:bodyPr vert="horz" lIns="100008" tIns="50004" rIns="100008" bIns="5000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076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469169" y="7042020"/>
            <a:ext cx="3215323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2767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0000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028" indent="-375028" algn="l" defTabSz="10000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62" indent="-312523" algn="l" defTabSz="10000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09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132" indent="-250017" algn="l" defTabSz="100007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168" indent="-250017" algn="l" defTabSz="100007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0204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024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280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0316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03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075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13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149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188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0222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0261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029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07688" y="304264"/>
            <a:ext cx="9138285" cy="1266296"/>
          </a:xfrm>
          <a:prstGeom prst="rect">
            <a:avLst/>
          </a:prstGeom>
        </p:spPr>
        <p:txBody>
          <a:bodyPr vert="horz" lIns="100008" tIns="50004" rIns="100008" bIns="50004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8" y="1772821"/>
            <a:ext cx="9138285" cy="5014181"/>
          </a:xfrm>
          <a:prstGeom prst="rect">
            <a:avLst/>
          </a:prstGeom>
        </p:spPr>
        <p:txBody>
          <a:bodyPr vert="horz" lIns="100008" tIns="50004" rIns="100008" bIns="5000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076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469169" y="7042020"/>
            <a:ext cx="3215323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2767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7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0000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028" indent="-375028" algn="l" defTabSz="10000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62" indent="-312523" algn="l" defTabSz="10000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09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132" indent="-250017" algn="l" defTabSz="100007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168" indent="-250017" algn="l" defTabSz="100007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0204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024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280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0316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03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075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13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149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188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0222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0261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029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07688" y="304264"/>
            <a:ext cx="9138285" cy="1266296"/>
          </a:xfrm>
          <a:prstGeom prst="rect">
            <a:avLst/>
          </a:prstGeom>
        </p:spPr>
        <p:txBody>
          <a:bodyPr vert="horz" lIns="100008" tIns="50004" rIns="100008" bIns="50004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688" y="1772821"/>
            <a:ext cx="9138285" cy="5014181"/>
          </a:xfrm>
          <a:prstGeom prst="rect">
            <a:avLst/>
          </a:prstGeom>
        </p:spPr>
        <p:txBody>
          <a:bodyPr vert="horz" lIns="100008" tIns="50004" rIns="100008" bIns="5000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076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D4D3-2D33-4A47-82FA-85999FBD9C9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2014-02-12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469169" y="7042020"/>
            <a:ext cx="3215323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276788" y="7042020"/>
            <a:ext cx="2369185" cy="404511"/>
          </a:xfrm>
          <a:prstGeom prst="rect">
            <a:avLst/>
          </a:prstGeom>
        </p:spPr>
        <p:txBody>
          <a:bodyPr vert="horz" lIns="100008" tIns="50004" rIns="100008" bIns="500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2749-6FA6-4FA7-9973-C1BDFB74A2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000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028" indent="-375028" algn="l" defTabSz="10000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62" indent="-312523" algn="l" defTabSz="10000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09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132" indent="-250017" algn="l" defTabSz="100007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168" indent="-250017" algn="l" defTabSz="100007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0204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0242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0280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0316" indent="-250017" algn="l" defTabSz="100007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03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075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13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149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188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0222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0261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0297" algn="l" defTabSz="10000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madrzy-rodzice.pl/getimage.php?id=4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madrzy-rodzice.pl/getimage.php?id=49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972370" y="4615943"/>
            <a:ext cx="8208911" cy="1754326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/>
            <a:r>
              <a:rPr lang="pl-PL" sz="35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Dlaczego żywienie we wczesnym okresie życia </a:t>
            </a:r>
            <a:r>
              <a:rPr lang="pl-PL" sz="35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jest </a:t>
            </a:r>
            <a:r>
              <a:rPr lang="pl-PL" sz="35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ważne?</a:t>
            </a:r>
            <a:endParaRPr lang="pl-PL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pl-PL" sz="35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309077" y="6391175"/>
            <a:ext cx="2268514" cy="369332"/>
          </a:xfrm>
          <a:prstGeom prst="rect">
            <a:avLst/>
          </a:prstGeom>
        </p:spPr>
        <p:txBody>
          <a:bodyPr wrap="square" lIns="91397" tIns="45698" rIns="91397" bIns="45698">
            <a:spAutoFit/>
          </a:bodyPr>
          <a:lstStyle/>
          <a:p>
            <a:pPr algn="r"/>
            <a:r>
              <a:rPr lang="pl-PL" sz="18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Angelika Drozd</a:t>
            </a:r>
          </a:p>
        </p:txBody>
      </p:sp>
      <p:sp>
        <p:nvSpPr>
          <p:cNvPr id="2" name="Prostokąt 1"/>
          <p:cNvSpPr/>
          <p:nvPr/>
        </p:nvSpPr>
        <p:spPr>
          <a:xfrm>
            <a:off x="900361" y="2829392"/>
            <a:ext cx="8228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„1000 </a:t>
            </a:r>
            <a:r>
              <a:rPr lang="pl-PL" sz="4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pierwszych </a:t>
            </a:r>
            <a:r>
              <a:rPr lang="pl-PL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 dla zdrowia”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4079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8313" y="414511"/>
            <a:ext cx="9649072" cy="1077218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Programowanie żywieniowe </a:t>
            </a:r>
            <a:br>
              <a:rPr lang="pl-PL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wczesnym okresie życia </a:t>
            </a:r>
          </a:p>
        </p:txBody>
      </p:sp>
      <p:sp>
        <p:nvSpPr>
          <p:cNvPr id="3" name="Prostokąt 2"/>
          <p:cNvSpPr/>
          <p:nvPr/>
        </p:nvSpPr>
        <p:spPr>
          <a:xfrm>
            <a:off x="684337" y="2121212"/>
            <a:ext cx="8856984" cy="3662497"/>
          </a:xfrm>
          <a:prstGeom prst="rect">
            <a:avLst/>
          </a:prstGeom>
        </p:spPr>
        <p:txBody>
          <a:bodyPr wrap="square" lIns="91397" tIns="45698" rIns="91397" bIns="45698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W rozwoju ludzkiego organizmu występują tzw. </a:t>
            </a:r>
            <a:r>
              <a:rPr lang="pl-PL" b="1" i="1" dirty="0">
                <a:solidFill>
                  <a:srgbClr val="0070C0"/>
                </a:solidFill>
              </a:rPr>
              <a:t>“krytyczne okresy”, </a:t>
            </a:r>
            <a:r>
              <a:rPr lang="pl-PL" dirty="0">
                <a:solidFill>
                  <a:srgbClr val="0070C0"/>
                </a:solidFill>
              </a:rPr>
              <a:t>w których istnieje możliwość </a:t>
            </a:r>
            <a:r>
              <a:rPr lang="pl-PL" b="1" dirty="0">
                <a:solidFill>
                  <a:srgbClr val="FF3399"/>
                </a:solidFill>
              </a:rPr>
              <a:t>programowania metabolizmu poprzez odpowiednie żywienie</a:t>
            </a:r>
            <a:r>
              <a:rPr lang="pl-PL" i="1" dirty="0" smtClean="0">
                <a:solidFill>
                  <a:srgbClr val="0070C0"/>
                </a:solidFill>
              </a:rPr>
              <a:t>.</a:t>
            </a:r>
          </a:p>
          <a:p>
            <a:endParaRPr lang="pl-PL" i="1" dirty="0">
              <a:solidFill>
                <a:srgbClr val="0070C0"/>
              </a:solidFill>
            </a:endParaRPr>
          </a:p>
          <a:p>
            <a:r>
              <a:rPr lang="pl-PL" dirty="0" smtClean="0">
                <a:solidFill>
                  <a:srgbClr val="0070C0"/>
                </a:solidFill>
              </a:rPr>
              <a:t>Oznacza </a:t>
            </a:r>
            <a:r>
              <a:rPr lang="pl-PL" dirty="0">
                <a:solidFill>
                  <a:srgbClr val="0070C0"/>
                </a:solidFill>
              </a:rPr>
              <a:t>to, że pewne elementy diety, np. białko czy dobre kwasy tłuszczowe pochodzące z diety, programują organizm dziecka, wpływając na jego stan zdrowia w późniejszych latach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</a:p>
          <a:p>
            <a:endParaRPr lang="pl-PL" dirty="0" smtClean="0">
              <a:solidFill>
                <a:srgbClr val="0070C0"/>
              </a:solidFill>
            </a:endParaRPr>
          </a:p>
          <a:p>
            <a:endParaRPr lang="pl-PL" dirty="0">
              <a:solidFill>
                <a:srgbClr val="0070C0"/>
              </a:solidFill>
            </a:endParaRPr>
          </a:p>
          <a:p>
            <a:pPr algn="ctr"/>
            <a:r>
              <a:rPr lang="pl-PL" sz="2400" b="1" dirty="0">
                <a:solidFill>
                  <a:srgbClr val="0070C0"/>
                </a:solidFill>
              </a:rPr>
              <a:t>Tę ścisłą zależność między odpowiednim żywieniem, a jego wpływem na jakość życia dziecka teraz i w przyszłości </a:t>
            </a:r>
            <a:r>
              <a:rPr lang="pl-PL" sz="2400" b="1" dirty="0" smtClean="0">
                <a:solidFill>
                  <a:srgbClr val="0070C0"/>
                </a:solidFill>
              </a:rPr>
              <a:t>nazywamy:</a:t>
            </a:r>
          </a:p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 </a:t>
            </a:r>
            <a:r>
              <a:rPr lang="pl-PL" sz="2400" b="1" dirty="0">
                <a:solidFill>
                  <a:srgbClr val="FF3399"/>
                </a:solidFill>
              </a:rPr>
              <a:t>“programowaniem żywieniowym we wczesnym okresie życia”.</a:t>
            </a:r>
          </a:p>
        </p:txBody>
      </p:sp>
    </p:spTree>
    <p:extLst>
      <p:ext uri="{BB962C8B-B14F-4D97-AF65-F5344CB8AC3E}">
        <p14:creationId xmlns:p14="http://schemas.microsoft.com/office/powerpoint/2010/main" val="13633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56346" y="5023023"/>
            <a:ext cx="8208911" cy="170811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3500" b="1" dirty="0" smtClean="0">
                <a:solidFill>
                  <a:srgbClr val="0070C0"/>
                </a:solidFill>
                <a:cs typeface="Calibri" pitchFamily="34" charset="0"/>
              </a:rPr>
              <a:t>Programowanie zachowań związanych z jedzeniem</a:t>
            </a:r>
            <a:endParaRPr lang="pl-PL" sz="2800" b="1" dirty="0">
              <a:solidFill>
                <a:srgbClr val="0070C0"/>
              </a:solidFill>
              <a:cs typeface="Calibri" pitchFamily="34" charset="0"/>
            </a:endParaRPr>
          </a:p>
          <a:p>
            <a:endParaRPr lang="pl-PL" sz="35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309077" y="6391175"/>
            <a:ext cx="2268514" cy="369332"/>
          </a:xfrm>
          <a:prstGeom prst="rect">
            <a:avLst/>
          </a:prstGeom>
        </p:spPr>
        <p:txBody>
          <a:bodyPr wrap="square" lIns="91397" tIns="45698" rIns="91397" bIns="45698">
            <a:spAutoFit/>
          </a:bodyPr>
          <a:lstStyle/>
          <a:p>
            <a:pPr algn="r"/>
            <a:r>
              <a:rPr lang="pl-PL" sz="1800" b="1" dirty="0">
                <a:solidFill>
                  <a:srgbClr val="00B0F0"/>
                </a:solidFill>
                <a:cs typeface="Calibri" pitchFamily="34" charset="0"/>
              </a:rPr>
              <a:t>Angelika Drozd</a:t>
            </a:r>
          </a:p>
        </p:txBody>
      </p:sp>
    </p:spTree>
    <p:extLst>
      <p:ext uri="{BB962C8B-B14F-4D97-AF65-F5344CB8AC3E}">
        <p14:creationId xmlns:p14="http://schemas.microsoft.com/office/powerpoint/2010/main" val="10654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75044" y="516367"/>
            <a:ext cx="8058165" cy="1266296"/>
          </a:xfrm>
          <a:prstGeom prst="rect">
            <a:avLst/>
          </a:prstGeom>
        </p:spPr>
        <p:txBody>
          <a:bodyPr/>
          <a:lstStyle>
            <a:lvl1pPr algn="ctr" defTabSz="100007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FF3399"/>
                </a:solidFill>
              </a:rPr>
              <a:t>1000 pierwszych </a:t>
            </a:r>
            <a:r>
              <a:rPr lang="pl-PL" sz="2800" b="1" dirty="0">
                <a:solidFill>
                  <a:srgbClr val="FF3399"/>
                </a:solidFill>
              </a:rPr>
              <a:t>dni to czas, kiedy mamy największy wpływ na kształtowanie prawidłowych nawyków żywieniowych u dziecka.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20346" y="2398016"/>
            <a:ext cx="8712968" cy="3057055"/>
          </a:xfrm>
          <a:prstGeom prst="rect">
            <a:avLst/>
          </a:prstGeom>
          <a:noFill/>
        </p:spPr>
        <p:txBody>
          <a:bodyPr wrap="square" lIns="101411" tIns="50705" rIns="101411" bIns="50705">
            <a:spAutoFit/>
          </a:bodyPr>
          <a:lstStyle/>
          <a:p>
            <a:r>
              <a:rPr lang="pl-PL" sz="2400" dirty="0">
                <a:solidFill>
                  <a:srgbClr val="0070C0"/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70C0"/>
                </a:solidFill>
              </a:rPr>
              <a:t>Zdrowe żywienie to nawyk, który możesz wyrabiać u swojego dziecka już </a:t>
            </a:r>
            <a:r>
              <a:rPr lang="pl-PL" sz="2400" b="1" dirty="0">
                <a:solidFill>
                  <a:srgbClr val="0070C0"/>
                </a:solidFill>
              </a:rPr>
              <a:t>od poczęcia, a następnie od pierwszych miesięcy jego życia. </a:t>
            </a:r>
            <a:endParaRPr lang="pl-PL" sz="2400" b="1" dirty="0" smtClean="0">
              <a:solidFill>
                <a:srgbClr val="0070C0"/>
              </a:solidFill>
            </a:endParaRPr>
          </a:p>
          <a:p>
            <a:endParaRPr lang="pl-PL" sz="24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70C0"/>
                </a:solidFill>
              </a:rPr>
              <a:t>Nawyki </a:t>
            </a:r>
            <a:r>
              <a:rPr lang="pl-PL" sz="2400" dirty="0">
                <a:solidFill>
                  <a:srgbClr val="0070C0"/>
                </a:solidFill>
              </a:rPr>
              <a:t>oraz preferencje żywieniowe wypracowane w tym czasie </a:t>
            </a:r>
            <a:r>
              <a:rPr lang="pl-PL" sz="2400" b="1" dirty="0">
                <a:solidFill>
                  <a:srgbClr val="0070C0"/>
                </a:solidFill>
              </a:rPr>
              <a:t>mają największą szansę na przetrwanie w przyszłości </a:t>
            </a:r>
            <a:r>
              <a:rPr lang="pl-PL" sz="2400" dirty="0">
                <a:solidFill>
                  <a:srgbClr val="0070C0"/>
                </a:solidFill>
              </a:rPr>
              <a:t>i jeszcze przez długie lata będą wpływać na zdrowie Twojego dziecka. </a:t>
            </a:r>
          </a:p>
        </p:txBody>
      </p:sp>
    </p:spTree>
    <p:extLst>
      <p:ext uri="{BB962C8B-B14F-4D97-AF65-F5344CB8AC3E}">
        <p14:creationId xmlns:p14="http://schemas.microsoft.com/office/powerpoint/2010/main" val="10163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56346" y="5023023"/>
            <a:ext cx="8208911" cy="144650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4400" b="1" dirty="0" smtClean="0">
                <a:solidFill>
                  <a:srgbClr val="0070C0"/>
                </a:solidFill>
                <a:cs typeface="Calibri" pitchFamily="34" charset="0"/>
              </a:rPr>
              <a:t>Dieta dzieci pod lupą</a:t>
            </a:r>
            <a:endParaRPr lang="pl-PL" sz="4000" b="1" dirty="0">
              <a:solidFill>
                <a:srgbClr val="0070C0"/>
              </a:solidFill>
              <a:cs typeface="Calibri" pitchFamily="34" charset="0"/>
            </a:endParaRPr>
          </a:p>
          <a:p>
            <a:endParaRPr lang="pl-PL" sz="4400" b="1" dirty="0">
              <a:solidFill>
                <a:srgbClr val="0070C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507688" y="444359"/>
            <a:ext cx="9138285" cy="1266296"/>
          </a:xfrm>
          <a:prstGeom prst="rect">
            <a:avLst/>
          </a:prstGeom>
        </p:spPr>
        <p:txBody>
          <a:bodyPr/>
          <a:lstStyle>
            <a:lvl1pPr algn="ctr" defTabSz="100007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 reprezentatywne, ogólnopolskie badania</a:t>
            </a:r>
            <a:endParaRPr lang="pl-PL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http://www.nutricia.pl/cms/images/clipart/Image/fundacja_nutrici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48" y="6175151"/>
            <a:ext cx="860240" cy="8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Zobacz obraz w pełnych rozmiarac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060" y="6335198"/>
            <a:ext cx="1845637" cy="4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999504" y="2087630"/>
            <a:ext cx="7275019" cy="3826497"/>
          </a:xfrm>
          <a:prstGeom prst="rect">
            <a:avLst/>
          </a:prstGeom>
          <a:noFill/>
        </p:spPr>
        <p:txBody>
          <a:bodyPr lIns="101411" tIns="50705" rIns="101411" bIns="50705">
            <a:spAutoFit/>
          </a:bodyPr>
          <a:lstStyle/>
          <a:p>
            <a:pPr marL="380290" indent="-380290">
              <a:buFontTx/>
              <a:buAutoNum type="arabicPeriod"/>
              <a:defRPr/>
            </a:pPr>
            <a:r>
              <a:rPr lang="pl-PL" sz="2700" dirty="0">
                <a:solidFill>
                  <a:srgbClr val="0070C0"/>
                </a:solidFill>
              </a:rPr>
              <a:t>„Ocena sposobu żywienia i stanu odżywienia niemowląt w wieku 6 i 12 miesięcy w Polsce</a:t>
            </a:r>
            <a:r>
              <a:rPr lang="pl-PL" sz="2700" dirty="0">
                <a:solidFill>
                  <a:schemeClr val="bg1"/>
                </a:solidFill>
              </a:rPr>
              <a:t>”.</a:t>
            </a:r>
            <a:br>
              <a:rPr lang="pl-PL" sz="2700" dirty="0">
                <a:solidFill>
                  <a:schemeClr val="bg1"/>
                </a:solidFill>
              </a:rPr>
            </a:b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Badanie przeprowadzone przez „Instytut – Pomnik Centrum Zdrowia Dziecka we współpracy z Fundacją Nutricia. </a:t>
            </a:r>
          </a:p>
          <a:p>
            <a:pPr marL="380290" indent="-380290">
              <a:buFontTx/>
              <a:buAutoNum type="arabicPeriod"/>
              <a:defRPr/>
            </a:pPr>
            <a:endParaRPr lang="pl-PL" sz="2700" dirty="0">
              <a:solidFill>
                <a:srgbClr val="FFC000"/>
              </a:solidFill>
            </a:endParaRPr>
          </a:p>
          <a:p>
            <a:pPr marL="380290" indent="-380290">
              <a:buFontTx/>
              <a:buAutoNum type="arabicPeriod"/>
              <a:defRPr/>
            </a:pPr>
            <a:endParaRPr lang="pl-PL" sz="2700" dirty="0">
              <a:solidFill>
                <a:srgbClr val="0070C0"/>
              </a:solidFill>
            </a:endParaRPr>
          </a:p>
          <a:p>
            <a:pPr marL="380290" indent="-380290">
              <a:buFontTx/>
              <a:buAutoNum type="arabicPeriod"/>
              <a:defRPr/>
            </a:pPr>
            <a:r>
              <a:rPr lang="pl-PL" sz="2700" dirty="0">
                <a:solidFill>
                  <a:srgbClr val="0070C0"/>
                </a:solidFill>
              </a:rPr>
              <a:t>„Kompleksowa ocena sposobu żywienia dzieci w wieku 13-36 miesięcy w Polsce”.</a:t>
            </a:r>
            <a:br>
              <a:rPr lang="pl-PL" sz="2700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Badanie przeprowadzone przez Instytut Matki i Dziecka we współpracy z Fundacją Nutricia.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1469" y="2026300"/>
            <a:ext cx="694913" cy="70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51468" y="4249199"/>
            <a:ext cx="677803" cy="70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01" y="6175155"/>
            <a:ext cx="1630577" cy="74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2515501" y="288438"/>
            <a:ext cx="5439959" cy="877614"/>
          </a:xfrm>
          <a:prstGeom prst="rect">
            <a:avLst/>
          </a:prstGeom>
        </p:spPr>
        <p:txBody>
          <a:bodyPr lIns="101411" tIns="50705" rIns="101411" bIns="50705"/>
          <a:lstStyle/>
          <a:p>
            <a:pPr algn="ctr">
              <a:defRPr/>
            </a:pPr>
            <a: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Calibri" pitchFamily="34" charset="0"/>
              </a:rPr>
              <a:t>Podsumowanie</a:t>
            </a: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248554" y="1644428"/>
            <a:ext cx="9275782" cy="7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11" tIns="50705" rIns="101411" bIns="50705">
            <a:spAutoFit/>
          </a:bodyPr>
          <a:lstStyle/>
          <a:p>
            <a:pPr marL="514096" indent="-316909">
              <a:buClr>
                <a:srgbClr val="003399"/>
              </a:buClr>
              <a:buFont typeface="Wingdings" pitchFamily="2" charset="2"/>
              <a:buChar char="Ø"/>
            </a:pPr>
            <a:r>
              <a:rPr lang="pl-PL" sz="2200">
                <a:solidFill>
                  <a:srgbClr val="0070C0"/>
                </a:solidFill>
                <a:latin typeface="Verdana" pitchFamily="34" charset="0"/>
              </a:rPr>
              <a:t>Jedynie 7% mam stosuje się do zaleceń żywieniowych dla niemowląt.</a:t>
            </a: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248554" y="2615257"/>
            <a:ext cx="9275782" cy="7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11" tIns="50705" rIns="101411" bIns="50705">
            <a:spAutoFit/>
          </a:bodyPr>
          <a:lstStyle/>
          <a:p>
            <a:pPr marL="514096" indent="-316909">
              <a:buClr>
                <a:srgbClr val="003399"/>
              </a:buClr>
              <a:buFont typeface="Wingdings" pitchFamily="2" charset="2"/>
              <a:buChar char="Ø"/>
            </a:pPr>
            <a:r>
              <a:rPr lang="pl-PL" sz="2200">
                <a:solidFill>
                  <a:srgbClr val="0070C0"/>
                </a:solidFill>
                <a:latin typeface="Verdana" pitchFamily="34" charset="0"/>
              </a:rPr>
              <a:t>85% mam uważa, że posiada wystarczającą wiedzę żywieniową ,aby właściwie karmić dzieci. </a:t>
            </a:r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438935" y="3719748"/>
            <a:ext cx="9275782" cy="11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11" tIns="50705" rIns="101411" bIns="50705">
            <a:spAutoFit/>
          </a:bodyPr>
          <a:lstStyle/>
          <a:p>
            <a:pPr marL="316909" indent="-316909">
              <a:buClr>
                <a:srgbClr val="003399"/>
              </a:buClr>
              <a:buFont typeface="Wingdings" pitchFamily="2" charset="2"/>
              <a:buChar char="Ø"/>
            </a:pPr>
            <a:r>
              <a:rPr lang="pl-PL" sz="2200">
                <a:solidFill>
                  <a:srgbClr val="0070C0"/>
                </a:solidFill>
                <a:latin typeface="Verdana" pitchFamily="34" charset="0"/>
              </a:rPr>
              <a:t>Prawie 60% dzieci w wieku 12‐mies.  zbyt wcześnie otrzymuje żywność, która nie jest przeznaczona dla niemowląt i małych dzieci.</a:t>
            </a:r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438935" y="5088048"/>
            <a:ext cx="9275782" cy="7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11" tIns="50705" rIns="101411" bIns="50705">
            <a:spAutoFit/>
          </a:bodyPr>
          <a:lstStyle/>
          <a:p>
            <a:pPr marL="316909" indent="-316909">
              <a:buClr>
                <a:srgbClr val="003399"/>
              </a:buClr>
              <a:buFont typeface="Wingdings" pitchFamily="2" charset="2"/>
              <a:buChar char="Ø"/>
            </a:pPr>
            <a:r>
              <a:rPr lang="pl-PL" sz="2200">
                <a:solidFill>
                  <a:srgbClr val="0070C0"/>
                </a:solidFill>
                <a:latin typeface="Verdana" pitchFamily="34" charset="0"/>
              </a:rPr>
              <a:t>Ponad połowa niemowląt otrzymuje niewystarczającą dawkę witaminy D.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675677" y="6750064"/>
            <a:ext cx="3238238" cy="63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411" tIns="50705" rIns="101411" bIns="50705" anchor="ctr"/>
          <a:lstStyle/>
          <a:p>
            <a:pPr algn="ctr">
              <a:defRPr/>
            </a:pPr>
            <a:endParaRPr lang="pl-PL">
              <a:solidFill>
                <a:srgbClr val="0070C0"/>
              </a:solidFill>
            </a:endParaRPr>
          </a:p>
        </p:txBody>
      </p:sp>
      <p:pic>
        <p:nvPicPr>
          <p:cNvPr id="5128" name="Picture 2" descr="http://www.nutricia.pl/cms/images/clipart/Image/fundacja_nutrici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02" y="6750060"/>
            <a:ext cx="860240" cy="8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95" y="6804586"/>
            <a:ext cx="1519522" cy="69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77" y="6762372"/>
            <a:ext cx="743896" cy="73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4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278524" y="1326093"/>
            <a:ext cx="9596609" cy="19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11" tIns="50705" rIns="101411" bIns="50705">
            <a:spAutoFit/>
          </a:bodyPr>
          <a:lstStyle/>
          <a:p>
            <a:pPr>
              <a:buClr>
                <a:srgbClr val="003399"/>
              </a:buClr>
              <a:tabLst>
                <a:tab pos="454237" algn="l"/>
              </a:tabLst>
              <a:defRPr/>
            </a:pPr>
            <a:r>
              <a:rPr lang="pl-PL" altLang="ja-JP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Mincho" pitchFamily="49" charset="-128"/>
                <a:cs typeface="Calibri" pitchFamily="34" charset="0"/>
              </a:rPr>
              <a:t>Problemy nasilają się wraz z wiekiem:</a:t>
            </a:r>
          </a:p>
          <a:p>
            <a:pPr>
              <a:buClr>
                <a:srgbClr val="003399"/>
              </a:buClr>
              <a:tabLst>
                <a:tab pos="454237" algn="l"/>
              </a:tabLst>
              <a:defRPr/>
            </a:pPr>
            <a:endParaRPr lang="pl-PL" altLang="ja-JP" sz="2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Mincho" pitchFamily="49" charset="-128"/>
              <a:cs typeface="Calibri" pitchFamily="34" charset="0"/>
            </a:endParaRPr>
          </a:p>
          <a:p>
            <a:pPr>
              <a:buClr>
                <a:srgbClr val="003399"/>
              </a:buClr>
              <a:tabLst>
                <a:tab pos="454237" algn="l"/>
              </a:tabLst>
              <a:defRPr/>
            </a:pPr>
            <a:r>
              <a:rPr lang="pl-PL" altLang="ja-JP" sz="2200" i="1" dirty="0">
                <a:solidFill>
                  <a:srgbClr val="0070C0"/>
                </a:solidFill>
                <a:latin typeface="+mj-lt"/>
                <a:ea typeface="MS Mincho" pitchFamily="49" charset="-128"/>
                <a:cs typeface="Calibri" pitchFamily="34" charset="0"/>
              </a:rPr>
              <a:t>„Kompleksowa ocena sposobu żywienia dzieci w wieku 13-36 miesięcy w Polsce”</a:t>
            </a:r>
            <a:r>
              <a:rPr lang="pl-PL" altLang="ja-JP" sz="2200" dirty="0">
                <a:solidFill>
                  <a:srgbClr val="0070C0"/>
                </a:solidFill>
                <a:latin typeface="+mj-lt"/>
                <a:ea typeface="MS Mincho" pitchFamily="49" charset="-128"/>
                <a:cs typeface="Calibri" pitchFamily="34" charset="0"/>
              </a:rPr>
              <a:t>, przeprowadzona przez Instytut Matki i Dziecka </a:t>
            </a:r>
            <a:r>
              <a:rPr lang="pl-PL" sz="2200" dirty="0">
                <a:solidFill>
                  <a:srgbClr val="0070C0"/>
                </a:solidFill>
                <a:latin typeface="+mj-lt"/>
              </a:rPr>
              <a:t>z inicjatywy Fundacji Nutricia </a:t>
            </a:r>
            <a:r>
              <a:rPr lang="pl-PL" altLang="ja-JP" sz="2200" dirty="0">
                <a:solidFill>
                  <a:srgbClr val="0070C0"/>
                </a:solidFill>
                <a:latin typeface="+mj-lt"/>
                <a:ea typeface="MS Mincho" pitchFamily="49" charset="-128"/>
                <a:cs typeface="Calibri" pitchFamily="34" charset="0"/>
              </a:rPr>
              <a:t>potwierdza, że:</a:t>
            </a: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278522" y="4451386"/>
            <a:ext cx="9275782" cy="7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11" tIns="50705" rIns="101411" bIns="50705">
            <a:spAutoFit/>
          </a:bodyPr>
          <a:lstStyle/>
          <a:p>
            <a:pPr marL="316909" indent="-316909"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pl-PL" sz="2200" dirty="0">
                <a:solidFill>
                  <a:srgbClr val="0070C0"/>
                </a:solidFill>
                <a:latin typeface="+mj-lt"/>
              </a:rPr>
              <a:t>90% badanych dzieci do lat trzech spożywa za dużo soli, a 80% - za dużo cukru.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515501" y="288438"/>
            <a:ext cx="5439959" cy="877614"/>
          </a:xfrm>
          <a:prstGeom prst="rect">
            <a:avLst/>
          </a:prstGeom>
        </p:spPr>
        <p:txBody>
          <a:bodyPr lIns="101411" tIns="50705" rIns="101411" bIns="50705"/>
          <a:lstStyle/>
          <a:p>
            <a:pPr algn="ctr">
              <a:defRPr/>
            </a:pPr>
            <a: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Calibri" pitchFamily="34" charset="0"/>
              </a:rPr>
              <a:t>Podsumowanie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78520" y="3480559"/>
            <a:ext cx="9436196" cy="1118063"/>
          </a:xfrm>
          <a:prstGeom prst="rect">
            <a:avLst/>
          </a:prstGeom>
          <a:noFill/>
        </p:spPr>
        <p:txBody>
          <a:bodyPr lIns="101411" tIns="50705" rIns="101411" bIns="50705">
            <a:spAutoFit/>
          </a:bodyPr>
          <a:lstStyle/>
          <a:p>
            <a:pPr marL="316909" indent="-316909">
              <a:buFont typeface="Wingdings" pitchFamily="2" charset="2"/>
              <a:buChar char="Ø"/>
              <a:defRPr/>
            </a:pPr>
            <a:r>
              <a:rPr lang="pl-PL" altLang="ja-JP" sz="2200" dirty="0">
                <a:solidFill>
                  <a:srgbClr val="0070C0"/>
                </a:solidFill>
                <a:latin typeface="+mj-lt"/>
                <a:ea typeface="MS Mincho" pitchFamily="49" charset="-128"/>
                <a:cs typeface="Calibri" pitchFamily="34" charset="0"/>
              </a:rPr>
              <a:t>aż 80%  dzieci do 3. roku życia otrzymuje niewystarczającą </a:t>
            </a:r>
            <a:r>
              <a:rPr lang="pl-PL" altLang="ja-JP" sz="2200" dirty="0" smtClean="0">
                <a:solidFill>
                  <a:srgbClr val="0070C0"/>
                </a:solidFill>
                <a:latin typeface="+mj-lt"/>
                <a:ea typeface="MS Mincho" pitchFamily="49" charset="-128"/>
                <a:cs typeface="Calibri" pitchFamily="34" charset="0"/>
              </a:rPr>
              <a:t>ilość </a:t>
            </a:r>
            <a:r>
              <a:rPr lang="pl-PL" altLang="ja-JP" sz="2200" dirty="0">
                <a:solidFill>
                  <a:srgbClr val="0070C0"/>
                </a:solidFill>
                <a:latin typeface="+mj-lt"/>
                <a:ea typeface="MS Mincho" pitchFamily="49" charset="-128"/>
                <a:cs typeface="Calibri" pitchFamily="34" charset="0"/>
              </a:rPr>
              <a:t>witaminy </a:t>
            </a:r>
            <a:r>
              <a:rPr lang="pl-PL" altLang="ja-JP" sz="2200" dirty="0" smtClean="0">
                <a:solidFill>
                  <a:srgbClr val="0070C0"/>
                </a:solidFill>
                <a:latin typeface="+mj-lt"/>
                <a:ea typeface="MS Mincho" pitchFamily="49" charset="-128"/>
                <a:cs typeface="Calibri" pitchFamily="34" charset="0"/>
              </a:rPr>
              <a:t>D i wapnia z dietą.</a:t>
            </a:r>
            <a:endParaRPr lang="pl-PL" altLang="ja-JP" sz="2200" dirty="0">
              <a:solidFill>
                <a:srgbClr val="0070C0"/>
              </a:solidFill>
              <a:latin typeface="+mj-lt"/>
              <a:cs typeface="Calibri" pitchFamily="34" charset="0"/>
            </a:endParaRPr>
          </a:p>
          <a:p>
            <a:pPr>
              <a:defRPr/>
            </a:pPr>
            <a:endParaRPr lang="pl-PL" sz="2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675677" y="6750064"/>
            <a:ext cx="3238238" cy="63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411" tIns="50705" rIns="101411" bIns="50705" anchor="ctr"/>
          <a:lstStyle/>
          <a:p>
            <a:pPr algn="ctr">
              <a:defRPr/>
            </a:pP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6151" name="Picture 2" descr="http://www.nutricia.pl/cms/images/clipart/Image/fundacja_nutrici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02" y="6690263"/>
            <a:ext cx="860240" cy="8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035307" y="6750582"/>
            <a:ext cx="677803" cy="70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6153" name="Picture 4" descr="Zobacz obraz w pełnych rozmiarac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57" y="6910107"/>
            <a:ext cx="1845637" cy="4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2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40321" y="5023023"/>
            <a:ext cx="9000999" cy="1169507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3500" b="1" dirty="0" smtClean="0">
                <a:solidFill>
                  <a:srgbClr val="0070C0"/>
                </a:solidFill>
                <a:cs typeface="Calibri" pitchFamily="34" charset="0"/>
              </a:rPr>
              <a:t>Zalecenia żywieniowe na 1000 pierwszych dni</a:t>
            </a:r>
            <a:endParaRPr lang="pl-PL" sz="2800" b="1" dirty="0">
              <a:solidFill>
                <a:srgbClr val="0070C0"/>
              </a:solidFill>
              <a:cs typeface="Calibri" pitchFamily="34" charset="0"/>
            </a:endParaRPr>
          </a:p>
          <a:p>
            <a:endParaRPr lang="pl-PL" sz="3500" b="1" dirty="0">
              <a:solidFill>
                <a:srgbClr val="0070C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491506" y="300343"/>
            <a:ext cx="9913911" cy="1266296"/>
          </a:xfrm>
          <a:prstGeom prst="rect">
            <a:avLst/>
          </a:prstGeom>
        </p:spPr>
        <p:txBody>
          <a:bodyPr vert="horz" lIns="100008" tIns="50004" rIns="100008" bIns="50004" rtlCol="0" anchor="ctr">
            <a:normAutofit/>
          </a:bodyPr>
          <a:lstStyle>
            <a:lvl1pPr algn="ctr" defTabSz="100007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l-PL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Dziecko to nie mały dorosły</a:t>
            </a:r>
            <a:endParaRPr lang="pl-PL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91774" y="1854671"/>
            <a:ext cx="5609187" cy="3860444"/>
          </a:xfrm>
          <a:prstGeom prst="rect">
            <a:avLst/>
          </a:prstGeom>
        </p:spPr>
        <p:txBody>
          <a:bodyPr vert="horz" lIns="100008" tIns="50004" rIns="100008" bIns="50004" rtlCol="0">
            <a:normAutofit lnSpcReduction="10000"/>
          </a:bodyPr>
          <a:lstStyle>
            <a:lvl1pPr marL="375028" indent="-375028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562" indent="-312523" algn="l" defTabSz="10000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0092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0132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0168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50204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50242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0280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50316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l-PL" sz="2700" dirty="0" smtClean="0">
                <a:solidFill>
                  <a:srgbClr val="0070C0"/>
                </a:solidFill>
                <a:latin typeface="Verdana" pitchFamily="34" charset="0"/>
              </a:rPr>
              <a:t>Inna kompozycja ciała</a:t>
            </a:r>
          </a:p>
          <a:p>
            <a:pPr>
              <a:buFont typeface="Wingdings" pitchFamily="2" charset="2"/>
              <a:buChar char="v"/>
            </a:pPr>
            <a:r>
              <a:rPr lang="pl-PL" sz="2700" dirty="0" smtClean="0">
                <a:solidFill>
                  <a:srgbClr val="0070C0"/>
                </a:solidFill>
                <a:latin typeface="Verdana" pitchFamily="34" charset="0"/>
              </a:rPr>
              <a:t>Niedojrzałość fizjologiczna</a:t>
            </a:r>
          </a:p>
          <a:p>
            <a:pPr>
              <a:buFont typeface="Wingdings" pitchFamily="2" charset="2"/>
              <a:buChar char="v"/>
            </a:pPr>
            <a:r>
              <a:rPr lang="pl-PL" sz="2700" dirty="0" smtClean="0">
                <a:solidFill>
                  <a:srgbClr val="0070C0"/>
                </a:solidFill>
                <a:latin typeface="Verdana" pitchFamily="34" charset="0"/>
              </a:rPr>
              <a:t>Niedojrzałość mózgu</a:t>
            </a:r>
          </a:p>
          <a:p>
            <a:pPr>
              <a:buFont typeface="Wingdings" pitchFamily="2" charset="2"/>
              <a:buChar char="v"/>
            </a:pPr>
            <a:r>
              <a:rPr lang="pl-PL" sz="2700" dirty="0" smtClean="0">
                <a:solidFill>
                  <a:srgbClr val="0070C0"/>
                </a:solidFill>
                <a:latin typeface="Verdana" pitchFamily="34" charset="0"/>
              </a:rPr>
              <a:t>Inny metabolizm</a:t>
            </a:r>
          </a:p>
          <a:p>
            <a:pPr>
              <a:buFont typeface="Wingdings" pitchFamily="2" charset="2"/>
              <a:buChar char="v"/>
            </a:pPr>
            <a:r>
              <a:rPr lang="pl-PL" sz="2700" dirty="0" smtClean="0">
                <a:solidFill>
                  <a:srgbClr val="0070C0"/>
                </a:solidFill>
                <a:latin typeface="Verdana" pitchFamily="34" charset="0"/>
              </a:rPr>
              <a:t>Inna wrażliwość na pokarmy</a:t>
            </a:r>
          </a:p>
          <a:p>
            <a:pPr>
              <a:buFont typeface="Wingdings" pitchFamily="2" charset="2"/>
              <a:buChar char="v"/>
            </a:pPr>
            <a:endParaRPr lang="pl-PL" sz="2700" dirty="0" smtClean="0">
              <a:solidFill>
                <a:srgbClr val="0070C0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700" b="1" dirty="0" smtClean="0">
                <a:solidFill>
                  <a:srgbClr val="0070C0"/>
                </a:solidFill>
                <a:latin typeface="Verdana" pitchFamily="34" charset="0"/>
              </a:rPr>
              <a:t>Inne wymagania żywieniowe</a:t>
            </a:r>
          </a:p>
          <a:p>
            <a:pPr>
              <a:buFont typeface="Wingdings" pitchFamily="2" charset="2"/>
              <a:buChar char="v"/>
            </a:pPr>
            <a:endParaRPr lang="pl-PL" sz="2700" dirty="0">
              <a:solidFill>
                <a:srgbClr val="0070C0"/>
              </a:solidFill>
            </a:endParaRPr>
          </a:p>
        </p:txBody>
      </p:sp>
      <p:pic>
        <p:nvPicPr>
          <p:cNvPr id="13" name="Picture 7" descr="Folie3"/>
          <p:cNvPicPr>
            <a:picLocks noChangeAspect="1" noChangeArrowheads="1"/>
          </p:cNvPicPr>
          <p:nvPr/>
        </p:nvPicPr>
        <p:blipFill>
          <a:blip r:embed="rId3" cstate="print"/>
          <a:srcRect b="9006"/>
          <a:stretch>
            <a:fillRect/>
          </a:stretch>
        </p:blipFill>
        <p:spPr bwMode="auto">
          <a:xfrm>
            <a:off x="6516471" y="2105525"/>
            <a:ext cx="2718217" cy="3411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18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acierzynstwo.inspirander.pl/files/wychowanie/jak%20nauczyc%20dziecko%20optymiz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03" y="3222823"/>
            <a:ext cx="26045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509" y="671941"/>
            <a:ext cx="8970820" cy="534658"/>
          </a:xfrm>
          <a:prstGeom prst="rect">
            <a:avLst/>
          </a:prstGeom>
        </p:spPr>
        <p:txBody>
          <a:bodyPr vert="horz" lIns="96791" tIns="48394" rIns="96791" bIns="48394" rtlCol="0" anchor="b">
            <a:noAutofit/>
          </a:bodyPr>
          <a:lstStyle>
            <a:lvl1pPr algn="ctr" defTabSz="100007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l-PL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Zapotrzebowanie na energię</a:t>
            </a:r>
            <a:endParaRPr lang="pl-PL" sz="4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16701_Bibendum_tranqu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93" y="2286719"/>
            <a:ext cx="3014365" cy="4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707252"/>
              </p:ext>
            </p:extLst>
          </p:nvPr>
        </p:nvGraphicFramePr>
        <p:xfrm>
          <a:off x="900361" y="3582863"/>
          <a:ext cx="5732464" cy="12998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84804"/>
                <a:gridCol w="1923830"/>
                <a:gridCol w="1923830"/>
              </a:tblGrid>
              <a:tr h="369888">
                <a:tc gridSpan="3"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Zapotrzebowanie na energię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niemowlęta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dzieci 1-3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dorośli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100-115 kcal/kg </a:t>
                      </a:r>
                      <a:r>
                        <a:rPr kumimoji="0" lang="pl-PL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m.c</a:t>
                      </a: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./dzień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 kcal/kg </a:t>
                      </a:r>
                      <a:r>
                        <a:rPr kumimoji="0" 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m.c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./dzień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25-40 kcal/kg </a:t>
                      </a:r>
                      <a:r>
                        <a:rPr kumimoji="0" lang="pl-PL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m.c</a:t>
                      </a:r>
                      <a:r>
                        <a:rPr kumimoji="0" lang="pl-P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./dzień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2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0326" y="414516"/>
            <a:ext cx="7776864" cy="769397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pl-PL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828353" y="1566639"/>
            <a:ext cx="8352928" cy="4708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7" tIns="45698" rIns="91397" bIns="45698" rtlCol="0" anchor="ctr"/>
          <a:lstStyle/>
          <a:p>
            <a:r>
              <a:rPr lang="pl-PL" sz="2400" b="1" dirty="0" smtClean="0">
                <a:solidFill>
                  <a:srgbClr val="00B0F0"/>
                </a:solidFill>
              </a:rPr>
              <a:t>Dlaczego 1000 pierwszych dni?</a:t>
            </a:r>
            <a:endParaRPr lang="pl-PL" sz="1800" b="1" dirty="0">
              <a:solidFill>
                <a:srgbClr val="00B0F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828353" y="2391979"/>
            <a:ext cx="8352928" cy="4708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7" tIns="45698" rIns="91397" bIns="45698" rtlCol="0" anchor="ctr"/>
          <a:lstStyle/>
          <a:p>
            <a:r>
              <a:rPr lang="pl-PL" sz="2400" b="1" dirty="0" smtClean="0">
                <a:solidFill>
                  <a:srgbClr val="00B0F0"/>
                </a:solidFill>
              </a:rPr>
              <a:t>Programowanie żywieniowe we wczesnym okresie życia</a:t>
            </a:r>
            <a:endParaRPr lang="pl-PL" sz="1800" b="1" dirty="0">
              <a:solidFill>
                <a:srgbClr val="00B0F0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828353" y="3256075"/>
            <a:ext cx="8352928" cy="4708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7" tIns="45698" rIns="91397" bIns="45698" rtlCol="0" anchor="ctr"/>
          <a:lstStyle/>
          <a:p>
            <a:r>
              <a:rPr lang="pl-PL" sz="2400" b="1" dirty="0" smtClean="0">
                <a:solidFill>
                  <a:srgbClr val="00B0F0"/>
                </a:solidFill>
              </a:rPr>
              <a:t>Programowanie zachowań związanych z jedzeniem</a:t>
            </a:r>
            <a:endParaRPr lang="pl-PL" sz="2400" b="1" dirty="0">
              <a:solidFill>
                <a:srgbClr val="00B0F0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828353" y="4120171"/>
            <a:ext cx="8352928" cy="4708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7" tIns="45698" rIns="91397" bIns="45698" rtlCol="0" anchor="ctr"/>
          <a:lstStyle/>
          <a:p>
            <a:r>
              <a:rPr lang="pl-PL" sz="2400" b="1" dirty="0" smtClean="0">
                <a:solidFill>
                  <a:srgbClr val="00B0F0"/>
                </a:solidFill>
              </a:rPr>
              <a:t>Dieta dzieci pod lupą</a:t>
            </a:r>
            <a:endParaRPr lang="pl-PL" sz="2400" b="1" dirty="0">
              <a:solidFill>
                <a:srgbClr val="00B0F0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828353" y="5023023"/>
            <a:ext cx="8352928" cy="5428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7" tIns="45698" rIns="91397" bIns="45698" rtlCol="0" anchor="ctr"/>
          <a:lstStyle/>
          <a:p>
            <a:r>
              <a:rPr lang="pl-PL" sz="3200" b="1" dirty="0" smtClean="0">
                <a:solidFill>
                  <a:srgbClr val="00B0F0"/>
                </a:solidFill>
              </a:rPr>
              <a:t>6</a:t>
            </a:r>
            <a:r>
              <a:rPr lang="pl-PL" sz="2400" b="1" dirty="0" smtClean="0">
                <a:solidFill>
                  <a:srgbClr val="00B0F0"/>
                </a:solidFill>
              </a:rPr>
              <a:t> złotych zasada zdrowego odżywiania na 1000 pierwszych dni</a:t>
            </a:r>
            <a:endParaRPr lang="pl-PL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0325" y="486519"/>
            <a:ext cx="8352928" cy="707842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pomagamy rodzicom?</a:t>
            </a:r>
            <a:endParaRPr lang="pl-PL" sz="2800" b="1" dirty="0" smtClean="0">
              <a:solidFill>
                <a:srgbClr val="0070C0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828353" y="2502743"/>
            <a:ext cx="8352928" cy="4708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7" tIns="45698" rIns="91397" bIns="45698" rtlCol="0" anchor="ctr"/>
          <a:lstStyle/>
          <a:p>
            <a:r>
              <a:rPr lang="pl-PL" sz="2400" b="1" dirty="0" smtClean="0">
                <a:solidFill>
                  <a:srgbClr val="00B0F0"/>
                </a:solidFill>
              </a:rPr>
              <a:t>Poradnik żywienia kobiet w ciąży </a:t>
            </a:r>
            <a:endParaRPr lang="pl-PL" sz="1800" b="1" dirty="0">
              <a:solidFill>
                <a:srgbClr val="00B0F0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828353" y="3222823"/>
            <a:ext cx="8352928" cy="4708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7" tIns="45698" rIns="91397" bIns="45698" rtlCol="0" anchor="ctr"/>
          <a:lstStyle/>
          <a:p>
            <a:r>
              <a:rPr lang="pl-PL" sz="2400" b="1" dirty="0" smtClean="0">
                <a:solidFill>
                  <a:srgbClr val="00B0F0"/>
                </a:solidFill>
              </a:rPr>
              <a:t>Schematy żywienia niemowląt</a:t>
            </a:r>
            <a:endParaRPr lang="pl-PL" sz="1800" b="1" dirty="0">
              <a:solidFill>
                <a:srgbClr val="00B0F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828353" y="3904147"/>
            <a:ext cx="8352928" cy="4708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7" tIns="45698" rIns="91397" bIns="45698" rtlCol="0" anchor="ctr"/>
          <a:lstStyle/>
          <a:p>
            <a:r>
              <a:rPr lang="pl-PL" sz="2400" b="1" dirty="0" smtClean="0">
                <a:solidFill>
                  <a:srgbClr val="00B0F0"/>
                </a:solidFill>
              </a:rPr>
              <a:t>Modelowy Talerzyk Żywieniowy dla dzieci w wieku 1-3 lat</a:t>
            </a:r>
            <a:endParaRPr lang="pl-PL" sz="1800" b="1" dirty="0">
              <a:solidFill>
                <a:srgbClr val="00B0F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828353" y="4624227"/>
            <a:ext cx="8352928" cy="83084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7" tIns="45698" rIns="91397" bIns="45698" rtlCol="0" anchor="ctr"/>
          <a:lstStyle/>
          <a:p>
            <a:r>
              <a:rPr lang="pl-PL" sz="2400" b="1" dirty="0" smtClean="0">
                <a:solidFill>
                  <a:srgbClr val="00B0F0"/>
                </a:solidFill>
              </a:rPr>
              <a:t>Przykładowe jadłospisy oraz przepisy na zdrowe dania przygotowane zgodnie z zaleceniami żywieniowymi</a:t>
            </a:r>
            <a:endParaRPr lang="pl-PL" sz="1800" b="1" dirty="0">
              <a:solidFill>
                <a:srgbClr val="00B0F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4337" y="163864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Promocja zaleceń żywieniowych na 1000 pierwszych dni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828353" y="5704347"/>
            <a:ext cx="8352928" cy="686828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97" tIns="45698" rIns="91397" bIns="45698" rtlCol="0" anchor="ctr"/>
          <a:lstStyle/>
          <a:p>
            <a:r>
              <a:rPr lang="pl-PL" sz="2400" b="1" dirty="0" smtClean="0">
                <a:solidFill>
                  <a:srgbClr val="00B0F0"/>
                </a:solidFill>
              </a:rPr>
              <a:t>6 złotych zasad zdrowego odżywiania na 1000 pierwszych dni</a:t>
            </a:r>
            <a:endParaRPr lang="pl-PL" sz="1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12645" r="30407" b="22103"/>
          <a:stretch/>
        </p:blipFill>
        <p:spPr bwMode="auto">
          <a:xfrm>
            <a:off x="2484537" y="332755"/>
            <a:ext cx="4752528" cy="666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2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7689" r="13226" b="44622"/>
          <a:stretch/>
        </p:blipFill>
        <p:spPr bwMode="auto">
          <a:xfrm>
            <a:off x="252289" y="1850475"/>
            <a:ext cx="9452344" cy="270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260401" y="523904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F0"/>
                </a:solidFill>
              </a:rPr>
              <a:t>Jak pokazują badania, skrajne masy urodzeniowe – zarówno zbyt niska, jak i zbyt wysoka – mogą przyczyniać się u dziecka do rozwoju otyłości i zespołu metabolicznego w przyszłości.</a:t>
            </a:r>
            <a:endParaRPr lang="pl-PL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57013" r="13750" b="18786"/>
          <a:stretch/>
        </p:blipFill>
        <p:spPr bwMode="auto">
          <a:xfrm>
            <a:off x="164712" y="2070695"/>
            <a:ext cx="980865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9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4377" y="890400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3399"/>
                </a:solidFill>
              </a:rPr>
              <a:t>U dzieci karmionych piersią obserwuje się:</a:t>
            </a:r>
          </a:p>
          <a:p>
            <a:pPr marL="171450" indent="-171450">
              <a:buFontTx/>
              <a:buChar char="-"/>
            </a:pPr>
            <a:r>
              <a:rPr lang="pl-PL" dirty="0">
                <a:solidFill>
                  <a:srgbClr val="00B0F0"/>
                </a:solidFill>
              </a:rPr>
              <a:t>Rzadsze występowanie biegunki</a:t>
            </a:r>
          </a:p>
          <a:p>
            <a:pPr marL="171450" indent="-171450">
              <a:buFontTx/>
              <a:buChar char="-"/>
            </a:pPr>
            <a:r>
              <a:rPr lang="pl-PL" dirty="0">
                <a:solidFill>
                  <a:srgbClr val="00B0F0"/>
                </a:solidFill>
              </a:rPr>
              <a:t>Rzadsze występowanie infekcji dróg oddechowych</a:t>
            </a:r>
          </a:p>
          <a:p>
            <a:pPr marL="171450" indent="-171450">
              <a:buFontTx/>
              <a:buChar char="-"/>
            </a:pPr>
            <a:r>
              <a:rPr lang="pl-PL" dirty="0">
                <a:solidFill>
                  <a:srgbClr val="00B0F0"/>
                </a:solidFill>
              </a:rPr>
              <a:t>Rzadsze występowanie zapalenie ucha środkowego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44377" y="3352318"/>
            <a:ext cx="69127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3399"/>
                </a:solidFill>
              </a:rPr>
              <a:t>Jakie korzyści obserwuje się u osób dorosłych karmionych w dzieciństwie mlekiem matki?</a:t>
            </a:r>
          </a:p>
          <a:p>
            <a:pPr marL="171450" indent="-171450">
              <a:buFontTx/>
              <a:buChar char="-"/>
            </a:pPr>
            <a:r>
              <a:rPr lang="pl-PL" dirty="0">
                <a:solidFill>
                  <a:srgbClr val="00B0F0"/>
                </a:solidFill>
              </a:rPr>
              <a:t>Niższe ryzyko nadwagi i otyłości</a:t>
            </a:r>
          </a:p>
          <a:p>
            <a:pPr marL="171450" indent="-171450">
              <a:buFontTx/>
              <a:buChar char="-"/>
            </a:pPr>
            <a:r>
              <a:rPr lang="pl-PL" dirty="0">
                <a:solidFill>
                  <a:srgbClr val="00B0F0"/>
                </a:solidFill>
              </a:rPr>
              <a:t>Niższe ryzyko cukrzycy typu II</a:t>
            </a:r>
          </a:p>
          <a:p>
            <a:pPr marL="171450" indent="-171450">
              <a:buFontTx/>
              <a:buChar char="-"/>
            </a:pPr>
            <a:r>
              <a:rPr lang="pl-PL" dirty="0">
                <a:solidFill>
                  <a:srgbClr val="00B0F0"/>
                </a:solidFill>
              </a:rPr>
              <a:t>Niższe ciśnienie krwi</a:t>
            </a:r>
          </a:p>
          <a:p>
            <a:pPr marL="171450" indent="-171450">
              <a:buFontTx/>
              <a:buChar char="-"/>
            </a:pPr>
            <a:r>
              <a:rPr lang="pl-PL" dirty="0">
                <a:solidFill>
                  <a:srgbClr val="00B0F0"/>
                </a:solidFill>
              </a:rPr>
              <a:t>Niższe stężenie cholesterolu</a:t>
            </a:r>
          </a:p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4337" y="624715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Prawidłowe żywienie od pierwszych dni życia to długoterminowe konsekwencje dla zdrowia. 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21040" r="15145" b="55087"/>
          <a:stretch/>
        </p:blipFill>
        <p:spPr bwMode="auto">
          <a:xfrm>
            <a:off x="26360" y="1726772"/>
            <a:ext cx="10019017" cy="252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8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373063" y="380652"/>
            <a:ext cx="8520112" cy="969963"/>
          </a:xfrm>
          <a:prstGeom prst="rect">
            <a:avLst/>
          </a:prstGeom>
        </p:spPr>
        <p:txBody>
          <a:bodyPr/>
          <a:lstStyle>
            <a:lvl1pPr algn="ctr" defTabSz="100007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solidFill>
                  <a:srgbClr val="FF3399"/>
                </a:solidFill>
              </a:rPr>
              <a:t>Odpowiednio zbilansowana dieta zapewnia prawidłowy rozwój i wzrost dziecka</a:t>
            </a:r>
            <a:endParaRPr lang="pl-PL" sz="3200" b="1" dirty="0">
              <a:solidFill>
                <a:srgbClr val="FF3399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 bwMode="auto">
          <a:xfrm>
            <a:off x="1048841" y="1952575"/>
            <a:ext cx="7467600" cy="838200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chemeClr val="tx2"/>
                </a:solidFill>
                <a:latin typeface="Corbel" pitchFamily="34" charset="0"/>
              </a:rPr>
              <a:t>Pod pojęciem zbilansowanej diety należy rozumieć, urozmaicony, polecany w żywieniu dzieci asortyment żywności, właściwą liczbę posiłków o odpowiedniej wartości energetycznej i odżywczej</a:t>
            </a:r>
            <a:r>
              <a:rPr lang="pl-PL" sz="1100" i="1" dirty="0">
                <a:solidFill>
                  <a:schemeClr val="tx2"/>
                </a:solidFill>
                <a:latin typeface="Corbel" pitchFamily="34" charset="0"/>
              </a:rPr>
              <a:t>.</a:t>
            </a:r>
            <a:endParaRPr kumimoji="0" lang="pl-PL" sz="11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rbel" pitchFamily="34" charset="0"/>
            </a:endParaRPr>
          </a:p>
        </p:txBody>
      </p:sp>
      <p:pic>
        <p:nvPicPr>
          <p:cNvPr id="5" name="Picture 2" descr="W:\NAS_MOVIE_02\#roboty\BEBIKO_prezentacja_GUM_10_2012\nowe elementy\ko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6241" y="3210991"/>
            <a:ext cx="3324199" cy="33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ole tekstowe 1"/>
          <p:cNvSpPr txBox="1"/>
          <p:nvPr/>
        </p:nvSpPr>
        <p:spPr>
          <a:xfrm>
            <a:off x="612329" y="67512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0070C0"/>
                </a:solidFill>
              </a:rPr>
              <a:t>Źródło: Poradnik żywienia dziecka w wieku od 1. do 3. roku życia – praktyczne zastosowanie Norm żywienia opracowanych przez grupę ekspertów w 2012 roku; IMID.</a:t>
            </a:r>
            <a:endParaRPr lang="pl-PL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45349" r="13837" b="27326"/>
          <a:stretch/>
        </p:blipFill>
        <p:spPr bwMode="auto">
          <a:xfrm>
            <a:off x="468313" y="2142703"/>
            <a:ext cx="9356651" cy="26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69863"/>
            <a:ext cx="8613775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46050"/>
            <a:ext cx="8669337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56346" y="5023023"/>
            <a:ext cx="8208911" cy="1169507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3500" b="1" dirty="0">
                <a:solidFill>
                  <a:srgbClr val="0070C0"/>
                </a:solidFill>
                <a:cs typeface="Calibri" pitchFamily="34" charset="0"/>
              </a:rPr>
              <a:t>Dlaczego </a:t>
            </a:r>
            <a:r>
              <a:rPr lang="pl-PL" sz="3500" b="1" dirty="0" smtClean="0">
                <a:solidFill>
                  <a:srgbClr val="0070C0"/>
                </a:solidFill>
                <a:cs typeface="Calibri" pitchFamily="34" charset="0"/>
              </a:rPr>
              <a:t>1000 pierwszych dni?</a:t>
            </a:r>
            <a:endParaRPr lang="pl-PL" sz="2800" b="1" dirty="0">
              <a:solidFill>
                <a:srgbClr val="0070C0"/>
              </a:solidFill>
              <a:cs typeface="Calibri" pitchFamily="34" charset="0"/>
            </a:endParaRPr>
          </a:p>
          <a:p>
            <a:endParaRPr lang="pl-PL" sz="3500" b="1" dirty="0">
              <a:solidFill>
                <a:srgbClr val="0070C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342503"/>
            <a:ext cx="9144000" cy="969963"/>
          </a:xfrm>
          <a:prstGeom prst="rect">
            <a:avLst/>
          </a:prstGeom>
        </p:spPr>
        <p:txBody>
          <a:bodyPr/>
          <a:lstStyle>
            <a:lvl1pPr algn="ctr" defTabSz="1000075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rgbClr val="FF3399"/>
                </a:solidFill>
              </a:rPr>
              <a:t>Skutki niedoborów witaminy D </a:t>
            </a:r>
          </a:p>
          <a:p>
            <a:r>
              <a:rPr lang="pl-PL" sz="3600" b="1" dirty="0" smtClean="0">
                <a:solidFill>
                  <a:srgbClr val="FF3399"/>
                </a:solidFill>
              </a:rPr>
              <a:t>w diecie dziecka: </a:t>
            </a:r>
            <a:endParaRPr lang="pl-PL" sz="3600" b="1" dirty="0">
              <a:solidFill>
                <a:srgbClr val="FF3399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28328" y="1766441"/>
            <a:ext cx="4808537" cy="2176462"/>
          </a:xfrm>
          <a:prstGeom prst="rect">
            <a:avLst/>
          </a:prstGeom>
        </p:spPr>
        <p:txBody>
          <a:bodyPr/>
          <a:lstStyle>
            <a:lvl1pPr marL="375028" indent="-375028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562" indent="-312523" algn="l" defTabSz="10000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0092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0132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0168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50204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50242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0280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50316" indent="-250017" algn="l" defTabSz="10000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Skutki bliższe:</a:t>
            </a:r>
          </a:p>
          <a:p>
            <a:pPr marL="285750" indent="-285750"/>
            <a:r>
              <a:rPr lang="pl-PL" sz="2000" dirty="0" smtClean="0">
                <a:solidFill>
                  <a:srgbClr val="0070C0"/>
                </a:solidFill>
              </a:rPr>
              <a:t>Krzywica</a:t>
            </a:r>
          </a:p>
          <a:p>
            <a:pPr marL="285750" indent="-285750"/>
            <a:r>
              <a:rPr lang="pl-PL" sz="2000" dirty="0" smtClean="0">
                <a:solidFill>
                  <a:srgbClr val="0070C0"/>
                </a:solidFill>
              </a:rPr>
              <a:t>Wady postawy</a:t>
            </a:r>
          </a:p>
          <a:p>
            <a:pPr marL="285750" indent="-285750"/>
            <a:r>
              <a:rPr lang="pl-PL" sz="2000" dirty="0" smtClean="0">
                <a:solidFill>
                  <a:srgbClr val="0070C0"/>
                </a:solidFill>
              </a:rPr>
              <a:t>Nieodpowiednia mineralizacja zębów</a:t>
            </a:r>
          </a:p>
          <a:p>
            <a:endParaRPr lang="pl-PL" sz="2000" dirty="0"/>
          </a:p>
        </p:txBody>
      </p:sp>
      <p:pic>
        <p:nvPicPr>
          <p:cNvPr id="5" name="Picture 2" descr="http://i.wp.pl/a/f/jpeg/30894/zeby650a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 r="5278"/>
          <a:stretch/>
        </p:blipFill>
        <p:spPr bwMode="auto">
          <a:xfrm>
            <a:off x="6084937" y="1764506"/>
            <a:ext cx="2481944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pole tekstowe 5"/>
          <p:cNvSpPr txBox="1"/>
          <p:nvPr/>
        </p:nvSpPr>
        <p:spPr>
          <a:xfrm>
            <a:off x="4698057" y="4166472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70C0"/>
                </a:solidFill>
              </a:rPr>
              <a:t>Skutki dalsze: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</a:rPr>
              <a:t>Osteoporoza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</a:rPr>
              <a:t>Osteomalacja </a:t>
            </a:r>
            <a:r>
              <a:rPr lang="pl-PL" sz="1200" dirty="0">
                <a:solidFill>
                  <a:srgbClr val="0070C0"/>
                </a:solidFill>
              </a:rPr>
              <a:t>(inaczej rozmiękanie kości lub krzywica dorosłych – niedostateczna mineralizacja </a:t>
            </a:r>
            <a:r>
              <a:rPr lang="pl-PL" sz="1200" dirty="0" smtClean="0">
                <a:solidFill>
                  <a:srgbClr val="0070C0"/>
                </a:solidFill>
              </a:rPr>
              <a:t>kości)</a:t>
            </a:r>
            <a:endParaRPr lang="pl-PL" sz="1200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</a:rPr>
              <a:t>Rozwój cukrzycy typu 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</a:rPr>
              <a:t>Rozwój nowotworów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</a:rPr>
              <a:t>Rozwój chorób sercowo-naczyniowych</a:t>
            </a:r>
          </a:p>
          <a:p>
            <a:endParaRPr lang="pl-PL" sz="2000" dirty="0"/>
          </a:p>
        </p:txBody>
      </p:sp>
      <p:pic>
        <p:nvPicPr>
          <p:cNvPr id="7" name="Picture 4" descr="http://www.express-miejski.pl/img/pubfiles/1342776151693_16_10431_iStock_000007508934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01" y="4538155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14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36955" r="15320" b="37972"/>
          <a:stretch/>
        </p:blipFill>
        <p:spPr bwMode="auto">
          <a:xfrm>
            <a:off x="252289" y="2502743"/>
            <a:ext cx="9721080" cy="25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60720" r="13401" b="15625"/>
          <a:stretch/>
        </p:blipFill>
        <p:spPr bwMode="auto">
          <a:xfrm>
            <a:off x="252289" y="2214711"/>
            <a:ext cx="9356652" cy="230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0326" y="414516"/>
            <a:ext cx="7776864" cy="630898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</a:t>
            </a:r>
            <a:r>
              <a:rPr lang="pl-PL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pierwszych </a:t>
            </a:r>
            <a:r>
              <a:rPr lang="pl-PL" sz="35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 – co to oznacza? </a:t>
            </a:r>
            <a:endParaRPr lang="pl-PL" sz="35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25645" r="33594" b="55724"/>
          <a:stretch/>
        </p:blipFill>
        <p:spPr bwMode="auto">
          <a:xfrm>
            <a:off x="1049321" y="3355821"/>
            <a:ext cx="7555896" cy="181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2289" y="7209685"/>
            <a:ext cx="9577064" cy="261610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1100" dirty="0">
                <a:solidFill>
                  <a:srgbClr val="0070C0"/>
                </a:solidFill>
              </a:rPr>
              <a:t>Źródło: Carlos </a:t>
            </a:r>
            <a:r>
              <a:rPr lang="pl-PL" sz="1100" dirty="0" err="1">
                <a:solidFill>
                  <a:srgbClr val="0070C0"/>
                </a:solidFill>
              </a:rPr>
              <a:t>Lifschitz</a:t>
            </a:r>
            <a:r>
              <a:rPr lang="pl-PL" sz="1100" dirty="0">
                <a:solidFill>
                  <a:srgbClr val="0070C0"/>
                </a:solidFill>
              </a:rPr>
              <a:t> „Wiadomości dotyczące znaczenia składników odżywczych, które mają długotrwały wpływ na zdrowie kobiet w ciąży i niemowląt”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28353" y="2430735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Okres ciąży, a następnie pierwsze lata życia dziecka.</a:t>
            </a:r>
            <a:endParaRPr lang="pl-PL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0326" y="414516"/>
            <a:ext cx="7776864" cy="646330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35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1000 pierwszych dni? </a:t>
            </a:r>
          </a:p>
        </p:txBody>
      </p:sp>
      <p:sp>
        <p:nvSpPr>
          <p:cNvPr id="3" name="Prostokąt 2"/>
          <p:cNvSpPr/>
          <p:nvPr/>
        </p:nvSpPr>
        <p:spPr>
          <a:xfrm>
            <a:off x="623899" y="2214711"/>
            <a:ext cx="8701402" cy="2000503"/>
          </a:xfrm>
          <a:prstGeom prst="rect">
            <a:avLst/>
          </a:prstGeom>
        </p:spPr>
        <p:txBody>
          <a:bodyPr wrap="square" lIns="91397" tIns="45698" rIns="91397" bIns="45698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3399"/>
                </a:solidFill>
              </a:rPr>
              <a:t>„1000 pierwszych </a:t>
            </a:r>
            <a:r>
              <a:rPr lang="pl-PL" sz="4000" b="1" dirty="0">
                <a:solidFill>
                  <a:srgbClr val="FF3399"/>
                </a:solidFill>
              </a:rPr>
              <a:t>dni”</a:t>
            </a:r>
            <a:r>
              <a:rPr lang="pl-PL" sz="2800" b="1" dirty="0">
                <a:solidFill>
                  <a:srgbClr val="0070C0"/>
                </a:solidFill>
              </a:rPr>
              <a:t>, </a:t>
            </a:r>
            <a:endParaRPr lang="pl-PL" sz="2800" b="1" dirty="0" smtClean="0">
              <a:solidFill>
                <a:srgbClr val="0070C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to </a:t>
            </a:r>
            <a:r>
              <a:rPr lang="pl-PL" sz="2800" b="1" dirty="0">
                <a:solidFill>
                  <a:srgbClr val="0070C0"/>
                </a:solidFill>
              </a:rPr>
              <a:t>unikalna, niepowtarzalna okazja do ukształtowania zdrowia i lepszej przyszłości dziecka, m.in. poprzez zapewnienie mu prawidłowo zbilansowanej diety</a:t>
            </a:r>
            <a:r>
              <a:rPr lang="pl-PL" sz="2800" b="1" dirty="0" smtClean="0">
                <a:solidFill>
                  <a:srgbClr val="0070C0"/>
                </a:solidFill>
              </a:rPr>
              <a:t>. 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2289" y="7209685"/>
            <a:ext cx="9577064" cy="261610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1100" dirty="0">
                <a:solidFill>
                  <a:srgbClr val="0070C0"/>
                </a:solidFill>
              </a:rPr>
              <a:t>Źródło: Carlos </a:t>
            </a:r>
            <a:r>
              <a:rPr lang="pl-PL" sz="1100" dirty="0" err="1">
                <a:solidFill>
                  <a:srgbClr val="0070C0"/>
                </a:solidFill>
              </a:rPr>
              <a:t>Lifschitz</a:t>
            </a:r>
            <a:r>
              <a:rPr lang="pl-PL" sz="1100" dirty="0">
                <a:solidFill>
                  <a:srgbClr val="0070C0"/>
                </a:solidFill>
              </a:rPr>
              <a:t> „Wiadomości dotyczące znaczenia składników odżywczych, które mają długotrwały wpływ na zdrowie kobiet w ciąży i niemowląt”</a:t>
            </a:r>
            <a:endParaRPr lang="pl-PL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8313" y="414518"/>
            <a:ext cx="9649072" cy="58477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Światowa Organizacja </a:t>
            </a:r>
            <a:r>
              <a:rPr lang="pl-PL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Zdrowia 2013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4" t="10876" r="59213" b="52580"/>
          <a:stretch/>
        </p:blipFill>
        <p:spPr bwMode="auto">
          <a:xfrm>
            <a:off x="3743158" y="1451133"/>
            <a:ext cx="2091268" cy="356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84338" y="5167044"/>
            <a:ext cx="8784976" cy="1692771"/>
          </a:xfrm>
          <a:prstGeom prst="rect">
            <a:avLst/>
          </a:prstGeom>
        </p:spPr>
        <p:txBody>
          <a:bodyPr wrap="square" lIns="91397" tIns="45698" rIns="91397" bIns="45698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Dokument zawiera wytyczne WHO w sprawie interwencji żywieniowych ukierunkowanych na </a:t>
            </a:r>
            <a:r>
              <a:rPr lang="pl-PL" sz="2400" b="1" dirty="0">
                <a:solidFill>
                  <a:srgbClr val="FF3399"/>
                </a:solidFill>
              </a:rPr>
              <a:t>1000 pierwszych dni życia</a:t>
            </a:r>
            <a:r>
              <a:rPr lang="pl-PL" b="1" dirty="0">
                <a:solidFill>
                  <a:srgbClr val="0070C0"/>
                </a:solidFill>
              </a:rPr>
              <a:t>. Skupiając się na niezbędnych działaniach żywieniowych </a:t>
            </a:r>
            <a:r>
              <a:rPr lang="pl-PL" b="1" dirty="0" smtClean="0">
                <a:solidFill>
                  <a:srgbClr val="0070C0"/>
                </a:solidFill>
              </a:rPr>
              <a:t>podczas ciąży oraz w pierwszych latach życia </a:t>
            </a:r>
            <a:r>
              <a:rPr lang="pl-PL" sz="1800" b="1" i="1" dirty="0">
                <a:solidFill>
                  <a:srgbClr val="0070C0"/>
                </a:solidFill>
              </a:rPr>
              <a:t>(Essential Nutrition Actions), </a:t>
            </a:r>
            <a:r>
              <a:rPr lang="pl-PL" b="1" dirty="0">
                <a:solidFill>
                  <a:srgbClr val="0070C0"/>
                </a:solidFill>
              </a:rPr>
              <a:t>możemy zmniejszyć umieralności niemowląt i dzieci, a także wspierać ich prawidłowy  wzrost i rozwój fizyczny oraz psychiczny.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40321" y="7183263"/>
            <a:ext cx="9361041" cy="313842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1400" dirty="0">
                <a:solidFill>
                  <a:srgbClr val="FF3399"/>
                </a:solidFill>
              </a:rPr>
              <a:t>Źródło: http://www.who.int/nutrition/publications/infantfeeding/essential_nutrition_actions/en/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40321" y="918567"/>
            <a:ext cx="849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CEL: Poprawa sposobu żywienia matek, noworodków, niemowląt i małych dzieci 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31134" r="12180" b="22103"/>
          <a:stretch/>
        </p:blipFill>
        <p:spPr bwMode="auto">
          <a:xfrm>
            <a:off x="612329" y="990575"/>
            <a:ext cx="8280920" cy="564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6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56346" y="5023023"/>
            <a:ext cx="8208911" cy="170811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3500" b="1" dirty="0" smtClean="0">
                <a:solidFill>
                  <a:srgbClr val="0070C0"/>
                </a:solidFill>
                <a:cs typeface="Calibri" pitchFamily="34" charset="0"/>
              </a:rPr>
              <a:t>Programowanie żywieniowe we wczesnym okresie życia – czym jest?</a:t>
            </a:r>
            <a:endParaRPr lang="pl-PL" sz="2800" b="1" dirty="0">
              <a:solidFill>
                <a:srgbClr val="0070C0"/>
              </a:solidFill>
              <a:cs typeface="Calibri" pitchFamily="34" charset="0"/>
            </a:endParaRPr>
          </a:p>
          <a:p>
            <a:endParaRPr lang="pl-PL" sz="35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309077" y="6391175"/>
            <a:ext cx="2268514" cy="369332"/>
          </a:xfrm>
          <a:prstGeom prst="rect">
            <a:avLst/>
          </a:prstGeom>
        </p:spPr>
        <p:txBody>
          <a:bodyPr wrap="square" lIns="91397" tIns="45698" rIns="91397" bIns="45698">
            <a:spAutoFit/>
          </a:bodyPr>
          <a:lstStyle/>
          <a:p>
            <a:pPr algn="r"/>
            <a:r>
              <a:rPr lang="pl-PL" sz="1800" b="1" dirty="0">
                <a:solidFill>
                  <a:srgbClr val="00B0F0"/>
                </a:solidFill>
                <a:cs typeface="Calibri" pitchFamily="34" charset="0"/>
              </a:rPr>
              <a:t>Angelika Drozd</a:t>
            </a:r>
          </a:p>
        </p:txBody>
      </p:sp>
    </p:spTree>
    <p:extLst>
      <p:ext uri="{BB962C8B-B14F-4D97-AF65-F5344CB8AC3E}">
        <p14:creationId xmlns:p14="http://schemas.microsoft.com/office/powerpoint/2010/main" val="15682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8951" y="486519"/>
            <a:ext cx="8334300" cy="2231336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pl-PL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Geny to nie wszystko. </a:t>
            </a:r>
            <a:r>
              <a:rPr lang="pl-PL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Zadbaj o jego przyszłość</a:t>
            </a:r>
            <a:endParaRPr lang="pl-PL" sz="32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35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Dbając </a:t>
            </a:r>
            <a:r>
              <a:rPr lang="pl-PL" sz="2400" b="1" dirty="0">
                <a:solidFill>
                  <a:srgbClr val="0070C0"/>
                </a:solidFill>
              </a:rPr>
              <a:t>o odpowiednie żywienie w czasie ciąży, laktacji oraz pierwszych lat życia dziecka masz wpływ na jakość jego życia teraz i … w przyszłości.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3" t="39135" r="21250" b="19113"/>
          <a:stretch/>
        </p:blipFill>
        <p:spPr bwMode="auto">
          <a:xfrm>
            <a:off x="3060601" y="2822961"/>
            <a:ext cx="3976578" cy="407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30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852</Words>
  <Application>Microsoft Office PowerPoint</Application>
  <PresentationFormat>Niestandardowy</PresentationFormat>
  <Paragraphs>115</Paragraphs>
  <Slides>32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Motyw pakietu Office</vt:lpstr>
      <vt:lpstr>2_Motyw pakietu Office</vt:lpstr>
      <vt:lpstr>4_Motyw pakietu Office</vt:lpstr>
      <vt:lpstr>5_Motyw pakietu Office</vt:lpstr>
      <vt:lpstr>1_Motyw pakietu Office</vt:lpstr>
      <vt:lpstr>3_Motyw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Windows</dc:creator>
  <cp:lastModifiedBy>DROZD Angelika</cp:lastModifiedBy>
  <cp:revision>99</cp:revision>
  <cp:lastPrinted>2014-02-12T15:12:06Z</cp:lastPrinted>
  <dcterms:created xsi:type="dcterms:W3CDTF">2013-02-19T11:55:52Z</dcterms:created>
  <dcterms:modified xsi:type="dcterms:W3CDTF">2014-02-12T15:15:47Z</dcterms:modified>
</cp:coreProperties>
</file>